
<file path=[Content_Types].xml><?xml version="1.0" encoding="utf-8"?>
<Types xmlns="http://schemas.openxmlformats.org/package/2006/content-types">
  <Default Extension="png" ContentType="image/png"/>
  <Default Extension="mp3" ContentType="audio/mpe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328" r:id="rId2"/>
    <p:sldId id="329" r:id="rId3"/>
    <p:sldId id="290" r:id="rId4"/>
    <p:sldId id="297" r:id="rId5"/>
    <p:sldId id="300" r:id="rId6"/>
    <p:sldId id="301" r:id="rId7"/>
    <p:sldId id="302" r:id="rId8"/>
    <p:sldId id="303" r:id="rId9"/>
    <p:sldId id="283" r:id="rId10"/>
    <p:sldId id="335" r:id="rId11"/>
    <p:sldId id="332" r:id="rId12"/>
    <p:sldId id="333" r:id="rId13"/>
    <p:sldId id="336" r:id="rId14"/>
    <p:sldId id="308" r:id="rId15"/>
    <p:sldId id="285" r:id="rId16"/>
    <p:sldId id="296" r:id="rId17"/>
    <p:sldId id="291" r:id="rId18"/>
    <p:sldId id="292" r:id="rId19"/>
    <p:sldId id="295" r:id="rId20"/>
    <p:sldId id="305" r:id="rId21"/>
    <p:sldId id="310" r:id="rId22"/>
    <p:sldId id="315" r:id="rId23"/>
    <p:sldId id="326" r:id="rId24"/>
    <p:sldId id="265" r:id="rId25"/>
    <p:sldId id="331" r:id="rId26"/>
    <p:sldId id="311" r:id="rId27"/>
    <p:sldId id="287" r:id="rId28"/>
    <p:sldId id="327" r:id="rId29"/>
    <p:sldId id="278" r:id="rId30"/>
    <p:sldId id="276" r:id="rId31"/>
    <p:sldId id="330" r:id="rId32"/>
    <p:sldId id="282" r:id="rId3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FFFF"/>
    <a:srgbClr val="ED7D31"/>
    <a:srgbClr val="FF9F00"/>
    <a:srgbClr val="FFD24D"/>
    <a:srgbClr val="FFE593"/>
    <a:srgbClr val="FFC726"/>
    <a:srgbClr val="03AA6F"/>
    <a:srgbClr val="F48036"/>
    <a:srgbClr val="EB70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269D01E-BC32-4049-B463-5C60D7B0CCD2}" styleName="Style à thème 2 - Accentuation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0A1B5D5-9B99-4C35-A422-299274C87663}" styleName="Style moyen 1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72" autoAdjust="0"/>
    <p:restoredTop sz="95126" autoAdjust="0"/>
  </p:normalViewPr>
  <p:slideViewPr>
    <p:cSldViewPr snapToGrid="0">
      <p:cViewPr varScale="1">
        <p:scale>
          <a:sx n="64" d="100"/>
          <a:sy n="64" d="100"/>
        </p:scale>
        <p:origin x="5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D772CB-2D57-4DF2-82FB-CBC2AE1A89BF}" type="doc">
      <dgm:prSet loTypeId="urn:microsoft.com/office/officeart/2005/8/layout/venn2" loCatId="relationship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fr-FR"/>
        </a:p>
      </dgm:t>
    </dgm:pt>
    <dgm:pt modelId="{62E08D3C-AC17-40FB-9971-A850D95D2742}">
      <dgm:prSet phldrT="[Texte]" custT="1"/>
      <dgm:spPr/>
      <dgm:t>
        <a:bodyPr/>
        <a:lstStyle/>
        <a:p>
          <a:r>
            <a:rPr lang="fr-FR" sz="2400" dirty="0" smtClean="0">
              <a:latin typeface="Arial Rounded MT Bold" panose="020F0704030504030204" pitchFamily="34" charset="0"/>
            </a:rPr>
            <a:t>Global</a:t>
          </a:r>
          <a:endParaRPr lang="fr-FR" sz="2400" dirty="0">
            <a:latin typeface="Arial Rounded MT Bold" panose="020F0704030504030204" pitchFamily="34" charset="0"/>
          </a:endParaRPr>
        </a:p>
      </dgm:t>
    </dgm:pt>
    <dgm:pt modelId="{3BC1AF24-5191-423C-9E33-0808B4996005}" type="parTrans" cxnId="{596A65EF-927A-42B4-9BD0-8AF3B01E6A1A}">
      <dgm:prSet/>
      <dgm:spPr/>
      <dgm:t>
        <a:bodyPr/>
        <a:lstStyle/>
        <a:p>
          <a:endParaRPr lang="fr-FR"/>
        </a:p>
      </dgm:t>
    </dgm:pt>
    <dgm:pt modelId="{2D33E179-E146-4340-ADBC-7704508D4EB5}" type="sibTrans" cxnId="{596A65EF-927A-42B4-9BD0-8AF3B01E6A1A}">
      <dgm:prSet/>
      <dgm:spPr/>
      <dgm:t>
        <a:bodyPr/>
        <a:lstStyle/>
        <a:p>
          <a:endParaRPr lang="fr-FR"/>
        </a:p>
      </dgm:t>
    </dgm:pt>
    <dgm:pt modelId="{EF0C8156-8861-4910-B5A2-7FD3A9955AB9}">
      <dgm:prSet phldrT="[Texte]" custT="1"/>
      <dgm:spPr/>
      <dgm:t>
        <a:bodyPr/>
        <a:lstStyle/>
        <a:p>
          <a:pPr algn="ctr"/>
          <a:r>
            <a:rPr lang="fr-FR" sz="2400" b="0" dirty="0" smtClean="0">
              <a:latin typeface="Arial Rounded MT Bold" panose="020F0704030504030204" pitchFamily="34" charset="0"/>
            </a:rPr>
            <a:t>MENA</a:t>
          </a:r>
          <a:endParaRPr lang="fr-FR" sz="2400" b="0" dirty="0">
            <a:latin typeface="Arial Rounded MT Bold" panose="020F0704030504030204" pitchFamily="34" charset="0"/>
          </a:endParaRPr>
        </a:p>
      </dgm:t>
    </dgm:pt>
    <dgm:pt modelId="{143FF495-002F-482B-B908-7137FDD13784}" type="parTrans" cxnId="{DDBB1767-F5F2-4890-A0F4-BB0EA4C5B5CF}">
      <dgm:prSet/>
      <dgm:spPr/>
      <dgm:t>
        <a:bodyPr/>
        <a:lstStyle/>
        <a:p>
          <a:endParaRPr lang="fr-FR"/>
        </a:p>
      </dgm:t>
    </dgm:pt>
    <dgm:pt modelId="{73130167-A802-403D-A650-085D210620C5}" type="sibTrans" cxnId="{DDBB1767-F5F2-4890-A0F4-BB0EA4C5B5CF}">
      <dgm:prSet/>
      <dgm:spPr/>
      <dgm:t>
        <a:bodyPr/>
        <a:lstStyle/>
        <a:p>
          <a:endParaRPr lang="fr-FR"/>
        </a:p>
      </dgm:t>
    </dgm:pt>
    <dgm:pt modelId="{FE1D2BD0-FC43-4D0C-8A47-34F59F76D5A0}">
      <dgm:prSet phldrT="[Texte]" custT="1"/>
      <dgm:spPr/>
      <dgm:t>
        <a:bodyPr/>
        <a:lstStyle/>
        <a:p>
          <a:pPr algn="ctr"/>
          <a:r>
            <a:rPr lang="fr-FR" sz="2400" b="0" dirty="0" err="1" smtClean="0">
              <a:latin typeface="Arial Rounded MT Bold" panose="020F0704030504030204" pitchFamily="34" charset="0"/>
            </a:rPr>
            <a:t>Tunisia</a:t>
          </a:r>
          <a:endParaRPr lang="fr-FR" sz="2400" b="0" dirty="0">
            <a:latin typeface="Arial Rounded MT Bold" panose="020F0704030504030204" pitchFamily="34" charset="0"/>
          </a:endParaRPr>
        </a:p>
      </dgm:t>
    </dgm:pt>
    <dgm:pt modelId="{2F3C0D29-5D95-4AB7-B659-7893111F9123}" type="parTrans" cxnId="{13B7A179-6D69-4142-BA2A-39838E1099BA}">
      <dgm:prSet/>
      <dgm:spPr/>
      <dgm:t>
        <a:bodyPr/>
        <a:lstStyle/>
        <a:p>
          <a:endParaRPr lang="fr-FR"/>
        </a:p>
      </dgm:t>
    </dgm:pt>
    <dgm:pt modelId="{0008BEB0-8343-473A-9ED5-D7138E20775B}" type="sibTrans" cxnId="{13B7A179-6D69-4142-BA2A-39838E1099BA}">
      <dgm:prSet/>
      <dgm:spPr/>
      <dgm:t>
        <a:bodyPr/>
        <a:lstStyle/>
        <a:p>
          <a:endParaRPr lang="fr-FR"/>
        </a:p>
      </dgm:t>
    </dgm:pt>
    <dgm:pt modelId="{BF90B9C7-EA37-4A3A-A76C-E2759E3FF7AA}" type="pres">
      <dgm:prSet presAssocID="{07D772CB-2D57-4DF2-82FB-CBC2AE1A89BF}" presName="Name0" presStyleCnt="0">
        <dgm:presLayoutVars>
          <dgm:chMax val="7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DC959BF7-F8BA-42EB-99A5-8EAA403FBA00}" type="pres">
      <dgm:prSet presAssocID="{07D772CB-2D57-4DF2-82FB-CBC2AE1A89BF}" presName="comp1" presStyleCnt="0"/>
      <dgm:spPr/>
      <dgm:t>
        <a:bodyPr/>
        <a:lstStyle/>
        <a:p>
          <a:endParaRPr lang="fr-FR"/>
        </a:p>
      </dgm:t>
    </dgm:pt>
    <dgm:pt modelId="{EB65A28A-5049-4E46-A90A-551AC29CC4AA}" type="pres">
      <dgm:prSet presAssocID="{07D772CB-2D57-4DF2-82FB-CBC2AE1A89BF}" presName="circle1" presStyleLbl="node1" presStyleIdx="0" presStyleCnt="3" custLinFactNeighborY="254"/>
      <dgm:spPr/>
      <dgm:t>
        <a:bodyPr/>
        <a:lstStyle/>
        <a:p>
          <a:endParaRPr lang="fr-FR"/>
        </a:p>
      </dgm:t>
    </dgm:pt>
    <dgm:pt modelId="{B568E10C-F4AD-4CBD-8086-124C27E2295A}" type="pres">
      <dgm:prSet presAssocID="{07D772CB-2D57-4DF2-82FB-CBC2AE1A89BF}" presName="c1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904D63D-9E75-4C9B-B8E5-4C2DA418EC01}" type="pres">
      <dgm:prSet presAssocID="{07D772CB-2D57-4DF2-82FB-CBC2AE1A89BF}" presName="comp2" presStyleCnt="0"/>
      <dgm:spPr/>
      <dgm:t>
        <a:bodyPr/>
        <a:lstStyle/>
        <a:p>
          <a:endParaRPr lang="fr-FR"/>
        </a:p>
      </dgm:t>
    </dgm:pt>
    <dgm:pt modelId="{519EBB32-FA2B-4A10-A127-D6DAF88F1E15}" type="pres">
      <dgm:prSet presAssocID="{07D772CB-2D57-4DF2-82FB-CBC2AE1A89BF}" presName="circle2" presStyleLbl="node1" presStyleIdx="1" presStyleCnt="3"/>
      <dgm:spPr/>
      <dgm:t>
        <a:bodyPr/>
        <a:lstStyle/>
        <a:p>
          <a:endParaRPr lang="fr-FR"/>
        </a:p>
      </dgm:t>
    </dgm:pt>
    <dgm:pt modelId="{371AAF7C-48B0-43D1-8B13-D237B771E085}" type="pres">
      <dgm:prSet presAssocID="{07D772CB-2D57-4DF2-82FB-CBC2AE1A89BF}" presName="c2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4EF5E90-CCF2-4299-A866-3F867905A470}" type="pres">
      <dgm:prSet presAssocID="{07D772CB-2D57-4DF2-82FB-CBC2AE1A89BF}" presName="comp3" presStyleCnt="0"/>
      <dgm:spPr/>
      <dgm:t>
        <a:bodyPr/>
        <a:lstStyle/>
        <a:p>
          <a:endParaRPr lang="fr-FR"/>
        </a:p>
      </dgm:t>
    </dgm:pt>
    <dgm:pt modelId="{77776B53-5180-43E5-9FF9-17278AEDF39D}" type="pres">
      <dgm:prSet presAssocID="{07D772CB-2D57-4DF2-82FB-CBC2AE1A89BF}" presName="circle3" presStyleLbl="node1" presStyleIdx="2" presStyleCnt="3"/>
      <dgm:spPr/>
      <dgm:t>
        <a:bodyPr/>
        <a:lstStyle/>
        <a:p>
          <a:endParaRPr lang="fr-FR"/>
        </a:p>
      </dgm:t>
    </dgm:pt>
    <dgm:pt modelId="{90905364-D13D-4473-803E-95F68BD0D12E}" type="pres">
      <dgm:prSet presAssocID="{07D772CB-2D57-4DF2-82FB-CBC2AE1A89BF}" presName="c3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D19AE086-7CEF-44AE-9094-D8EB78B36DE7}" type="presOf" srcId="{62E08D3C-AC17-40FB-9971-A850D95D2742}" destId="{EB65A28A-5049-4E46-A90A-551AC29CC4AA}" srcOrd="0" destOrd="0" presId="urn:microsoft.com/office/officeart/2005/8/layout/venn2"/>
    <dgm:cxn modelId="{596A65EF-927A-42B4-9BD0-8AF3B01E6A1A}" srcId="{07D772CB-2D57-4DF2-82FB-CBC2AE1A89BF}" destId="{62E08D3C-AC17-40FB-9971-A850D95D2742}" srcOrd="0" destOrd="0" parTransId="{3BC1AF24-5191-423C-9E33-0808B4996005}" sibTransId="{2D33E179-E146-4340-ADBC-7704508D4EB5}"/>
    <dgm:cxn modelId="{82DF0ABC-FCB5-4501-B0AD-18FF47E39A68}" type="presOf" srcId="{62E08D3C-AC17-40FB-9971-A850D95D2742}" destId="{B568E10C-F4AD-4CBD-8086-124C27E2295A}" srcOrd="1" destOrd="0" presId="urn:microsoft.com/office/officeart/2005/8/layout/venn2"/>
    <dgm:cxn modelId="{DDBB1767-F5F2-4890-A0F4-BB0EA4C5B5CF}" srcId="{07D772CB-2D57-4DF2-82FB-CBC2AE1A89BF}" destId="{EF0C8156-8861-4910-B5A2-7FD3A9955AB9}" srcOrd="1" destOrd="0" parTransId="{143FF495-002F-482B-B908-7137FDD13784}" sibTransId="{73130167-A802-403D-A650-085D210620C5}"/>
    <dgm:cxn modelId="{DA72AFF7-137B-4D5E-A25B-64CE7118396A}" type="presOf" srcId="{07D772CB-2D57-4DF2-82FB-CBC2AE1A89BF}" destId="{BF90B9C7-EA37-4A3A-A76C-E2759E3FF7AA}" srcOrd="0" destOrd="0" presId="urn:microsoft.com/office/officeart/2005/8/layout/venn2"/>
    <dgm:cxn modelId="{6CE5BDB7-90B7-4F4B-B0EE-41D78B0D6A54}" type="presOf" srcId="{EF0C8156-8861-4910-B5A2-7FD3A9955AB9}" destId="{371AAF7C-48B0-43D1-8B13-D237B771E085}" srcOrd="1" destOrd="0" presId="urn:microsoft.com/office/officeart/2005/8/layout/venn2"/>
    <dgm:cxn modelId="{1DA19F98-3559-43FD-ACD8-D05A9A88F00F}" type="presOf" srcId="{FE1D2BD0-FC43-4D0C-8A47-34F59F76D5A0}" destId="{90905364-D13D-4473-803E-95F68BD0D12E}" srcOrd="1" destOrd="0" presId="urn:microsoft.com/office/officeart/2005/8/layout/venn2"/>
    <dgm:cxn modelId="{13B7A179-6D69-4142-BA2A-39838E1099BA}" srcId="{07D772CB-2D57-4DF2-82FB-CBC2AE1A89BF}" destId="{FE1D2BD0-FC43-4D0C-8A47-34F59F76D5A0}" srcOrd="2" destOrd="0" parTransId="{2F3C0D29-5D95-4AB7-B659-7893111F9123}" sibTransId="{0008BEB0-8343-473A-9ED5-D7138E20775B}"/>
    <dgm:cxn modelId="{F9125A73-D28C-48E5-910A-03C820943BEC}" type="presOf" srcId="{FE1D2BD0-FC43-4D0C-8A47-34F59F76D5A0}" destId="{77776B53-5180-43E5-9FF9-17278AEDF39D}" srcOrd="0" destOrd="0" presId="urn:microsoft.com/office/officeart/2005/8/layout/venn2"/>
    <dgm:cxn modelId="{FBD4DA2F-7127-498C-86C2-4B30684CF004}" type="presOf" srcId="{EF0C8156-8861-4910-B5A2-7FD3A9955AB9}" destId="{519EBB32-FA2B-4A10-A127-D6DAF88F1E15}" srcOrd="0" destOrd="0" presId="urn:microsoft.com/office/officeart/2005/8/layout/venn2"/>
    <dgm:cxn modelId="{872DFAA5-772B-46D7-A3A5-5A1F0AC4E21E}" type="presParOf" srcId="{BF90B9C7-EA37-4A3A-A76C-E2759E3FF7AA}" destId="{DC959BF7-F8BA-42EB-99A5-8EAA403FBA00}" srcOrd="0" destOrd="0" presId="urn:microsoft.com/office/officeart/2005/8/layout/venn2"/>
    <dgm:cxn modelId="{497CD8A4-EAA8-40B8-B6FB-74B42A426E97}" type="presParOf" srcId="{DC959BF7-F8BA-42EB-99A5-8EAA403FBA00}" destId="{EB65A28A-5049-4E46-A90A-551AC29CC4AA}" srcOrd="0" destOrd="0" presId="urn:microsoft.com/office/officeart/2005/8/layout/venn2"/>
    <dgm:cxn modelId="{7AB88466-DE83-4220-A3DD-7D87DEFAD924}" type="presParOf" srcId="{DC959BF7-F8BA-42EB-99A5-8EAA403FBA00}" destId="{B568E10C-F4AD-4CBD-8086-124C27E2295A}" srcOrd="1" destOrd="0" presId="urn:microsoft.com/office/officeart/2005/8/layout/venn2"/>
    <dgm:cxn modelId="{F531F40F-FAB0-492C-84BF-1B0B0BB1BBD5}" type="presParOf" srcId="{BF90B9C7-EA37-4A3A-A76C-E2759E3FF7AA}" destId="{F904D63D-9E75-4C9B-B8E5-4C2DA418EC01}" srcOrd="1" destOrd="0" presId="urn:microsoft.com/office/officeart/2005/8/layout/venn2"/>
    <dgm:cxn modelId="{BAF3D9E4-FDC0-42E7-8622-D76B2A334C73}" type="presParOf" srcId="{F904D63D-9E75-4C9B-B8E5-4C2DA418EC01}" destId="{519EBB32-FA2B-4A10-A127-D6DAF88F1E15}" srcOrd="0" destOrd="0" presId="urn:microsoft.com/office/officeart/2005/8/layout/venn2"/>
    <dgm:cxn modelId="{BA41E763-87DB-4C47-8ED2-07CB65BAF6B7}" type="presParOf" srcId="{F904D63D-9E75-4C9B-B8E5-4C2DA418EC01}" destId="{371AAF7C-48B0-43D1-8B13-D237B771E085}" srcOrd="1" destOrd="0" presId="urn:microsoft.com/office/officeart/2005/8/layout/venn2"/>
    <dgm:cxn modelId="{8D6062FA-75F9-4C30-BECF-B284A6A8F6AA}" type="presParOf" srcId="{BF90B9C7-EA37-4A3A-A76C-E2759E3FF7AA}" destId="{D4EF5E90-CCF2-4299-A866-3F867905A470}" srcOrd="2" destOrd="0" presId="urn:microsoft.com/office/officeart/2005/8/layout/venn2"/>
    <dgm:cxn modelId="{1C02C77D-8275-4F96-94C6-8BD88BF71311}" type="presParOf" srcId="{D4EF5E90-CCF2-4299-A866-3F867905A470}" destId="{77776B53-5180-43E5-9FF9-17278AEDF39D}" srcOrd="0" destOrd="0" presId="urn:microsoft.com/office/officeart/2005/8/layout/venn2"/>
    <dgm:cxn modelId="{A5050852-00FE-4988-A6E0-7DA6D5713B6A}" type="presParOf" srcId="{D4EF5E90-CCF2-4299-A866-3F867905A470}" destId="{90905364-D13D-4473-803E-95F68BD0D12E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288438-86D3-4051-9A44-B2ADB665C6F3}" type="doc">
      <dgm:prSet loTypeId="urn:microsoft.com/office/officeart/2005/8/layout/hChevron3" loCatId="process" qsTypeId="urn:microsoft.com/office/officeart/2005/8/quickstyle/simple4" qsCatId="simple" csTypeId="urn:microsoft.com/office/officeart/2005/8/colors/accent4_3" csCatId="accent4" phldr="1"/>
      <dgm:spPr/>
    </dgm:pt>
    <dgm:pt modelId="{840FD8CB-87E7-4550-AC8D-CB392C168658}">
      <dgm:prSet phldrT="[Texte]"/>
      <dgm:spPr/>
      <dgm:t>
        <a:bodyPr/>
        <a:lstStyle/>
        <a:p>
          <a:r>
            <a:rPr lang="fr-FR" dirty="0" smtClean="0"/>
            <a:t>3 months</a:t>
          </a:r>
          <a:endParaRPr lang="fr-FR" dirty="0"/>
        </a:p>
      </dgm:t>
    </dgm:pt>
    <dgm:pt modelId="{66A62871-1AE1-4A43-A8E2-B0E4D6591754}" type="parTrans" cxnId="{3C47B385-B179-4F40-BDD9-F2EEF772C724}">
      <dgm:prSet/>
      <dgm:spPr/>
      <dgm:t>
        <a:bodyPr/>
        <a:lstStyle/>
        <a:p>
          <a:endParaRPr lang="fr-FR"/>
        </a:p>
      </dgm:t>
    </dgm:pt>
    <dgm:pt modelId="{0C11752C-2670-4A6B-8A37-5C137862C1E5}" type="sibTrans" cxnId="{3C47B385-B179-4F40-BDD9-F2EEF772C724}">
      <dgm:prSet/>
      <dgm:spPr/>
      <dgm:t>
        <a:bodyPr/>
        <a:lstStyle/>
        <a:p>
          <a:endParaRPr lang="fr-FR"/>
        </a:p>
      </dgm:t>
    </dgm:pt>
    <dgm:pt modelId="{DFC6F302-55B3-4C07-B70B-639D182DB7FB}">
      <dgm:prSet phldrT="[Texte]"/>
      <dgm:spPr/>
      <dgm:t>
        <a:bodyPr/>
        <a:lstStyle/>
        <a:p>
          <a:r>
            <a:rPr lang="fr-FR" dirty="0" smtClean="0"/>
            <a:t>1 year</a:t>
          </a:r>
          <a:endParaRPr lang="fr-FR" dirty="0"/>
        </a:p>
      </dgm:t>
    </dgm:pt>
    <dgm:pt modelId="{6F1BDCCE-82E0-49BC-B149-F20DD379E587}" type="parTrans" cxnId="{7811CA78-33B7-4458-A63B-879AFB16CEC5}">
      <dgm:prSet/>
      <dgm:spPr/>
      <dgm:t>
        <a:bodyPr/>
        <a:lstStyle/>
        <a:p>
          <a:endParaRPr lang="fr-FR"/>
        </a:p>
      </dgm:t>
    </dgm:pt>
    <dgm:pt modelId="{11E4EE10-7D0F-4F3B-8C8A-997EC79E83D7}" type="sibTrans" cxnId="{7811CA78-33B7-4458-A63B-879AFB16CEC5}">
      <dgm:prSet/>
      <dgm:spPr/>
      <dgm:t>
        <a:bodyPr/>
        <a:lstStyle/>
        <a:p>
          <a:endParaRPr lang="fr-FR"/>
        </a:p>
      </dgm:t>
    </dgm:pt>
    <dgm:pt modelId="{65832938-4E92-4E01-A3EC-0CB99BA1218C}">
      <dgm:prSet phldrT="[Texte]"/>
      <dgm:spPr/>
      <dgm:t>
        <a:bodyPr/>
        <a:lstStyle/>
        <a:p>
          <a:r>
            <a:rPr lang="fr-FR" dirty="0" smtClean="0"/>
            <a:t>3 years</a:t>
          </a:r>
          <a:endParaRPr lang="fr-FR" dirty="0"/>
        </a:p>
      </dgm:t>
    </dgm:pt>
    <dgm:pt modelId="{EA5D2803-F3A9-4932-8A03-F287BFD7935C}" type="parTrans" cxnId="{2BEDE5AB-9E49-4A70-A3A6-AE3467A469E4}">
      <dgm:prSet/>
      <dgm:spPr/>
      <dgm:t>
        <a:bodyPr/>
        <a:lstStyle/>
        <a:p>
          <a:endParaRPr lang="fr-FR"/>
        </a:p>
      </dgm:t>
    </dgm:pt>
    <dgm:pt modelId="{C96FCA10-8EF0-42FB-99D9-A001F7444D9D}" type="sibTrans" cxnId="{2BEDE5AB-9E49-4A70-A3A6-AE3467A469E4}">
      <dgm:prSet/>
      <dgm:spPr/>
      <dgm:t>
        <a:bodyPr/>
        <a:lstStyle/>
        <a:p>
          <a:endParaRPr lang="fr-FR"/>
        </a:p>
      </dgm:t>
    </dgm:pt>
    <dgm:pt modelId="{C4D8D1BC-06E2-45D7-8B7C-6E7C04D31E07}">
      <dgm:prSet/>
      <dgm:spPr/>
      <dgm:t>
        <a:bodyPr/>
        <a:lstStyle/>
        <a:p>
          <a:r>
            <a:rPr lang="fr-FR" dirty="0" smtClean="0"/>
            <a:t>5 years</a:t>
          </a:r>
          <a:endParaRPr lang="fr-FR" dirty="0"/>
        </a:p>
      </dgm:t>
    </dgm:pt>
    <dgm:pt modelId="{1D6F413E-4AA4-47C5-A8F5-9C8FC348DAA6}" type="parTrans" cxnId="{9355C01C-7FBA-4982-94D7-9B7B350721A6}">
      <dgm:prSet/>
      <dgm:spPr/>
      <dgm:t>
        <a:bodyPr/>
        <a:lstStyle/>
        <a:p>
          <a:endParaRPr lang="fr-FR"/>
        </a:p>
      </dgm:t>
    </dgm:pt>
    <dgm:pt modelId="{57F30AE6-3E91-46E6-AA7F-22C79EC02D1C}" type="sibTrans" cxnId="{9355C01C-7FBA-4982-94D7-9B7B350721A6}">
      <dgm:prSet/>
      <dgm:spPr/>
      <dgm:t>
        <a:bodyPr/>
        <a:lstStyle/>
        <a:p>
          <a:endParaRPr lang="fr-FR"/>
        </a:p>
      </dgm:t>
    </dgm:pt>
    <dgm:pt modelId="{5D9D623E-5CD2-4D23-828C-B87595B98705}" type="pres">
      <dgm:prSet presAssocID="{66288438-86D3-4051-9A44-B2ADB665C6F3}" presName="Name0" presStyleCnt="0">
        <dgm:presLayoutVars>
          <dgm:dir/>
          <dgm:resizeHandles val="exact"/>
        </dgm:presLayoutVars>
      </dgm:prSet>
      <dgm:spPr/>
    </dgm:pt>
    <dgm:pt modelId="{FE95BE14-CBAA-495E-B1D0-5582F9BAE292}" type="pres">
      <dgm:prSet presAssocID="{840FD8CB-87E7-4550-AC8D-CB392C168658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6D0B893-6B36-478B-A4A1-0A3AF12432DA}" type="pres">
      <dgm:prSet presAssocID="{0C11752C-2670-4A6B-8A37-5C137862C1E5}" presName="parSpace" presStyleCnt="0"/>
      <dgm:spPr/>
    </dgm:pt>
    <dgm:pt modelId="{3F8145D8-21DC-4D6F-BC55-3B5110B98AFE}" type="pres">
      <dgm:prSet presAssocID="{DFC6F302-55B3-4C07-B70B-639D182DB7FB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65E0B5E-4E43-4EC2-BE8B-A202D4F57C35}" type="pres">
      <dgm:prSet presAssocID="{11E4EE10-7D0F-4F3B-8C8A-997EC79E83D7}" presName="parSpace" presStyleCnt="0"/>
      <dgm:spPr/>
    </dgm:pt>
    <dgm:pt modelId="{0924BD59-3C2C-46D5-833C-E2030EF84A72}" type="pres">
      <dgm:prSet presAssocID="{65832938-4E92-4E01-A3EC-0CB99BA1218C}" presName="parTxOnly" presStyleLbl="node1" presStyleIdx="2" presStyleCnt="4" custLinFactNeighborX="6410" custLinFactNeighborY="696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887EAEB-0145-40CA-9540-3FC3517B4877}" type="pres">
      <dgm:prSet presAssocID="{C96FCA10-8EF0-42FB-99D9-A001F7444D9D}" presName="parSpace" presStyleCnt="0"/>
      <dgm:spPr/>
    </dgm:pt>
    <dgm:pt modelId="{5D2C32D3-48B2-4E18-9E28-1E98EBA5400A}" type="pres">
      <dgm:prSet presAssocID="{C4D8D1BC-06E2-45D7-8B7C-6E7C04D31E07}" presName="parTxOnly" presStyleLbl="node1" presStyleIdx="3" presStyleCnt="4" custLinFactNeighborX="27361" custLinFactNeighborY="-265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44F171D-AD37-4FA7-9814-62EC3CA3B3AB}" type="presOf" srcId="{DFC6F302-55B3-4C07-B70B-639D182DB7FB}" destId="{3F8145D8-21DC-4D6F-BC55-3B5110B98AFE}" srcOrd="0" destOrd="0" presId="urn:microsoft.com/office/officeart/2005/8/layout/hChevron3"/>
    <dgm:cxn modelId="{3C47B385-B179-4F40-BDD9-F2EEF772C724}" srcId="{66288438-86D3-4051-9A44-B2ADB665C6F3}" destId="{840FD8CB-87E7-4550-AC8D-CB392C168658}" srcOrd="0" destOrd="0" parTransId="{66A62871-1AE1-4A43-A8E2-B0E4D6591754}" sibTransId="{0C11752C-2670-4A6B-8A37-5C137862C1E5}"/>
    <dgm:cxn modelId="{2BEDE5AB-9E49-4A70-A3A6-AE3467A469E4}" srcId="{66288438-86D3-4051-9A44-B2ADB665C6F3}" destId="{65832938-4E92-4E01-A3EC-0CB99BA1218C}" srcOrd="2" destOrd="0" parTransId="{EA5D2803-F3A9-4932-8A03-F287BFD7935C}" sibTransId="{C96FCA10-8EF0-42FB-99D9-A001F7444D9D}"/>
    <dgm:cxn modelId="{6EF551D5-75A6-4127-B2E7-30A61F4420FD}" type="presOf" srcId="{840FD8CB-87E7-4550-AC8D-CB392C168658}" destId="{FE95BE14-CBAA-495E-B1D0-5582F9BAE292}" srcOrd="0" destOrd="0" presId="urn:microsoft.com/office/officeart/2005/8/layout/hChevron3"/>
    <dgm:cxn modelId="{9355C01C-7FBA-4982-94D7-9B7B350721A6}" srcId="{66288438-86D3-4051-9A44-B2ADB665C6F3}" destId="{C4D8D1BC-06E2-45D7-8B7C-6E7C04D31E07}" srcOrd="3" destOrd="0" parTransId="{1D6F413E-4AA4-47C5-A8F5-9C8FC348DAA6}" sibTransId="{57F30AE6-3E91-46E6-AA7F-22C79EC02D1C}"/>
    <dgm:cxn modelId="{2B4E2A54-3C30-417A-9F11-F1E7F9F7FA57}" type="presOf" srcId="{66288438-86D3-4051-9A44-B2ADB665C6F3}" destId="{5D9D623E-5CD2-4D23-828C-B87595B98705}" srcOrd="0" destOrd="0" presId="urn:microsoft.com/office/officeart/2005/8/layout/hChevron3"/>
    <dgm:cxn modelId="{A7A8F7B4-0E5E-4DDD-9A72-AA4A02935F05}" type="presOf" srcId="{65832938-4E92-4E01-A3EC-0CB99BA1218C}" destId="{0924BD59-3C2C-46D5-833C-E2030EF84A72}" srcOrd="0" destOrd="0" presId="urn:microsoft.com/office/officeart/2005/8/layout/hChevron3"/>
    <dgm:cxn modelId="{7811CA78-33B7-4458-A63B-879AFB16CEC5}" srcId="{66288438-86D3-4051-9A44-B2ADB665C6F3}" destId="{DFC6F302-55B3-4C07-B70B-639D182DB7FB}" srcOrd="1" destOrd="0" parTransId="{6F1BDCCE-82E0-49BC-B149-F20DD379E587}" sibTransId="{11E4EE10-7D0F-4F3B-8C8A-997EC79E83D7}"/>
    <dgm:cxn modelId="{0A435DB2-D0F2-445E-B2D3-5340C7121DDE}" type="presOf" srcId="{C4D8D1BC-06E2-45D7-8B7C-6E7C04D31E07}" destId="{5D2C32D3-48B2-4E18-9E28-1E98EBA5400A}" srcOrd="0" destOrd="0" presId="urn:microsoft.com/office/officeart/2005/8/layout/hChevron3"/>
    <dgm:cxn modelId="{475C3AE0-DB54-477E-83F5-0BB754E9CB37}" type="presParOf" srcId="{5D9D623E-5CD2-4D23-828C-B87595B98705}" destId="{FE95BE14-CBAA-495E-B1D0-5582F9BAE292}" srcOrd="0" destOrd="0" presId="urn:microsoft.com/office/officeart/2005/8/layout/hChevron3"/>
    <dgm:cxn modelId="{49E9E507-D9A4-4D8D-9EF4-CB75A6A531AB}" type="presParOf" srcId="{5D9D623E-5CD2-4D23-828C-B87595B98705}" destId="{76D0B893-6B36-478B-A4A1-0A3AF12432DA}" srcOrd="1" destOrd="0" presId="urn:microsoft.com/office/officeart/2005/8/layout/hChevron3"/>
    <dgm:cxn modelId="{85F90472-F56E-4567-96E3-7697151C7DC5}" type="presParOf" srcId="{5D9D623E-5CD2-4D23-828C-B87595B98705}" destId="{3F8145D8-21DC-4D6F-BC55-3B5110B98AFE}" srcOrd="2" destOrd="0" presId="urn:microsoft.com/office/officeart/2005/8/layout/hChevron3"/>
    <dgm:cxn modelId="{6995CBFF-E21D-49E8-9C3C-5DD197AA3CC4}" type="presParOf" srcId="{5D9D623E-5CD2-4D23-828C-B87595B98705}" destId="{E65E0B5E-4E43-4EC2-BE8B-A202D4F57C35}" srcOrd="3" destOrd="0" presId="urn:microsoft.com/office/officeart/2005/8/layout/hChevron3"/>
    <dgm:cxn modelId="{06E10365-A020-4E43-BFCC-107BBAC0B5D3}" type="presParOf" srcId="{5D9D623E-5CD2-4D23-828C-B87595B98705}" destId="{0924BD59-3C2C-46D5-833C-E2030EF84A72}" srcOrd="4" destOrd="0" presId="urn:microsoft.com/office/officeart/2005/8/layout/hChevron3"/>
    <dgm:cxn modelId="{FF39F7F8-5E99-4B38-B7F5-CCFCA311CC99}" type="presParOf" srcId="{5D9D623E-5CD2-4D23-828C-B87595B98705}" destId="{F887EAEB-0145-40CA-9540-3FC3517B4877}" srcOrd="5" destOrd="0" presId="urn:microsoft.com/office/officeart/2005/8/layout/hChevron3"/>
    <dgm:cxn modelId="{0F571103-D3F6-4F7A-89B1-BC449E9440ED}" type="presParOf" srcId="{5D9D623E-5CD2-4D23-828C-B87595B98705}" destId="{5D2C32D3-48B2-4E18-9E28-1E98EBA5400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65A28A-5049-4E46-A90A-551AC29CC4AA}">
      <dsp:nvSpPr>
        <dsp:cNvPr id="0" name=""/>
        <dsp:cNvSpPr/>
      </dsp:nvSpPr>
      <dsp:spPr>
        <a:xfrm>
          <a:off x="1416733" y="0"/>
          <a:ext cx="5542671" cy="5542671"/>
        </a:xfrm>
        <a:prstGeom prst="ellipse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 smtClean="0">
              <a:latin typeface="Arial Rounded MT Bold" panose="020F0704030504030204" pitchFamily="34" charset="0"/>
            </a:rPr>
            <a:t>Global</a:t>
          </a:r>
          <a:endParaRPr lang="fr-FR" sz="2400" kern="1200" dirty="0">
            <a:latin typeface="Arial Rounded MT Bold" panose="020F0704030504030204" pitchFamily="34" charset="0"/>
          </a:endParaRPr>
        </a:p>
      </dsp:txBody>
      <dsp:txXfrm>
        <a:off x="3219487" y="277133"/>
        <a:ext cx="1937163" cy="831400"/>
      </dsp:txXfrm>
    </dsp:sp>
    <dsp:sp modelId="{519EBB32-FA2B-4A10-A127-D6DAF88F1E15}">
      <dsp:nvSpPr>
        <dsp:cNvPr id="0" name=""/>
        <dsp:cNvSpPr/>
      </dsp:nvSpPr>
      <dsp:spPr>
        <a:xfrm>
          <a:off x="2109567" y="1385667"/>
          <a:ext cx="4157003" cy="4157003"/>
        </a:xfrm>
        <a:prstGeom prst="ellipse">
          <a:avLst/>
        </a:prstGeom>
        <a:solidFill>
          <a:schemeClr val="accent6">
            <a:shade val="80000"/>
            <a:hueOff val="160640"/>
            <a:satOff val="-6455"/>
            <a:lumOff val="138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b="0" kern="1200" dirty="0" smtClean="0">
              <a:latin typeface="Arial Rounded MT Bold" panose="020F0704030504030204" pitchFamily="34" charset="0"/>
            </a:rPr>
            <a:t>MENA</a:t>
          </a:r>
          <a:endParaRPr lang="fr-FR" sz="2400" b="0" kern="1200" dirty="0">
            <a:latin typeface="Arial Rounded MT Bold" panose="020F0704030504030204" pitchFamily="34" charset="0"/>
          </a:endParaRPr>
        </a:p>
      </dsp:txBody>
      <dsp:txXfrm>
        <a:off x="3219487" y="1645480"/>
        <a:ext cx="1937163" cy="779438"/>
      </dsp:txXfrm>
    </dsp:sp>
    <dsp:sp modelId="{77776B53-5180-43E5-9FF9-17278AEDF39D}">
      <dsp:nvSpPr>
        <dsp:cNvPr id="0" name=""/>
        <dsp:cNvSpPr/>
      </dsp:nvSpPr>
      <dsp:spPr>
        <a:xfrm>
          <a:off x="2802401" y="2771335"/>
          <a:ext cx="2771335" cy="2771335"/>
        </a:xfrm>
        <a:prstGeom prst="ellipse">
          <a:avLst/>
        </a:prstGeom>
        <a:solidFill>
          <a:schemeClr val="accent6">
            <a:shade val="80000"/>
            <a:hueOff val="321280"/>
            <a:satOff val="-12909"/>
            <a:lumOff val="27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b="0" kern="1200" dirty="0" err="1" smtClean="0">
              <a:latin typeface="Arial Rounded MT Bold" panose="020F0704030504030204" pitchFamily="34" charset="0"/>
            </a:rPr>
            <a:t>Tunisia</a:t>
          </a:r>
          <a:endParaRPr lang="fr-FR" sz="2400" b="0" kern="1200" dirty="0">
            <a:latin typeface="Arial Rounded MT Bold" panose="020F0704030504030204" pitchFamily="34" charset="0"/>
          </a:endParaRPr>
        </a:p>
      </dsp:txBody>
      <dsp:txXfrm>
        <a:off x="3208253" y="3464169"/>
        <a:ext cx="1959630" cy="13856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95BE14-CBAA-495E-B1D0-5582F9BAE292}">
      <dsp:nvSpPr>
        <dsp:cNvPr id="0" name=""/>
        <dsp:cNvSpPr/>
      </dsp:nvSpPr>
      <dsp:spPr>
        <a:xfrm>
          <a:off x="3390" y="0"/>
          <a:ext cx="3401556" cy="661949"/>
        </a:xfrm>
        <a:prstGeom prst="homePlate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1356" tIns="90678" rIns="45339" bIns="90678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400" kern="1200" dirty="0" smtClean="0"/>
            <a:t>3 months</a:t>
          </a:r>
          <a:endParaRPr lang="fr-FR" sz="3400" kern="1200" dirty="0"/>
        </a:p>
      </dsp:txBody>
      <dsp:txXfrm>
        <a:off x="3390" y="0"/>
        <a:ext cx="3236069" cy="661949"/>
      </dsp:txXfrm>
    </dsp:sp>
    <dsp:sp modelId="{3F8145D8-21DC-4D6F-BC55-3B5110B98AFE}">
      <dsp:nvSpPr>
        <dsp:cNvPr id="0" name=""/>
        <dsp:cNvSpPr/>
      </dsp:nvSpPr>
      <dsp:spPr>
        <a:xfrm>
          <a:off x="2724635" y="0"/>
          <a:ext cx="3401556" cy="661949"/>
        </a:xfrm>
        <a:prstGeom prst="chevron">
          <a:avLst/>
        </a:prstGeom>
        <a:gradFill rotWithShape="0">
          <a:gsLst>
            <a:gs pos="0">
              <a:schemeClr val="accent4">
                <a:shade val="80000"/>
                <a:hueOff val="-171094"/>
                <a:satOff val="0"/>
                <a:lumOff val="1129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-171094"/>
                <a:satOff val="0"/>
                <a:lumOff val="1129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-171094"/>
                <a:satOff val="0"/>
                <a:lumOff val="1129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6017" tIns="90678" rIns="45339" bIns="90678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400" kern="1200" dirty="0" smtClean="0"/>
            <a:t>1 year</a:t>
          </a:r>
          <a:endParaRPr lang="fr-FR" sz="3400" kern="1200" dirty="0"/>
        </a:p>
      </dsp:txBody>
      <dsp:txXfrm>
        <a:off x="3055610" y="0"/>
        <a:ext cx="2739607" cy="661949"/>
      </dsp:txXfrm>
    </dsp:sp>
    <dsp:sp modelId="{0924BD59-3C2C-46D5-833C-E2030EF84A72}">
      <dsp:nvSpPr>
        <dsp:cNvPr id="0" name=""/>
        <dsp:cNvSpPr/>
      </dsp:nvSpPr>
      <dsp:spPr>
        <a:xfrm>
          <a:off x="5489488" y="0"/>
          <a:ext cx="3401556" cy="661949"/>
        </a:xfrm>
        <a:prstGeom prst="chevron">
          <a:avLst/>
        </a:prstGeom>
        <a:gradFill rotWithShape="0">
          <a:gsLst>
            <a:gs pos="0">
              <a:schemeClr val="accent4">
                <a:shade val="80000"/>
                <a:hueOff val="-342189"/>
                <a:satOff val="0"/>
                <a:lumOff val="225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-342189"/>
                <a:satOff val="0"/>
                <a:lumOff val="225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-342189"/>
                <a:satOff val="0"/>
                <a:lumOff val="225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6017" tIns="90678" rIns="45339" bIns="90678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400" kern="1200" dirty="0" smtClean="0"/>
            <a:t>3 years</a:t>
          </a:r>
          <a:endParaRPr lang="fr-FR" sz="3400" kern="1200" dirty="0"/>
        </a:p>
      </dsp:txBody>
      <dsp:txXfrm>
        <a:off x="5820463" y="0"/>
        <a:ext cx="2739607" cy="661949"/>
      </dsp:txXfrm>
    </dsp:sp>
    <dsp:sp modelId="{5D2C32D3-48B2-4E18-9E28-1E98EBA5400A}">
      <dsp:nvSpPr>
        <dsp:cNvPr id="0" name=""/>
        <dsp:cNvSpPr/>
      </dsp:nvSpPr>
      <dsp:spPr>
        <a:xfrm>
          <a:off x="8170515" y="0"/>
          <a:ext cx="3401556" cy="661949"/>
        </a:xfrm>
        <a:prstGeom prst="chevron">
          <a:avLst/>
        </a:prstGeom>
        <a:gradFill rotWithShape="0">
          <a:gsLst>
            <a:gs pos="0">
              <a:schemeClr val="accent4">
                <a:shade val="80000"/>
                <a:hueOff val="-513283"/>
                <a:satOff val="0"/>
                <a:lumOff val="3387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-513283"/>
                <a:satOff val="0"/>
                <a:lumOff val="3387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-513283"/>
                <a:satOff val="0"/>
                <a:lumOff val="3387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6017" tIns="90678" rIns="45339" bIns="90678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400" kern="1200" dirty="0" smtClean="0"/>
            <a:t>5 years</a:t>
          </a:r>
          <a:endParaRPr lang="fr-FR" sz="3400" kern="1200" dirty="0"/>
        </a:p>
      </dsp:txBody>
      <dsp:txXfrm>
        <a:off x="8501490" y="0"/>
        <a:ext cx="2739607" cy="6619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8D616-4413-4172-982D-2E6513C78DEE}" type="datetimeFigureOut">
              <a:rPr lang="fr-FR" smtClean="0"/>
              <a:t>17/01/2020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CACE0-42EF-4C0B-9D19-CF374CD14B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8918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CACE0-42EF-4C0B-9D19-CF374CD14BED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8408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09B60-D540-4FCA-81DA-44BC446B0ADF}" type="datetimeFigureOut">
              <a:rPr lang="fr-FR" smtClean="0"/>
              <a:t>17/01/2020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AC03-39EB-4878-94E9-416D5A0E61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7003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09B60-D540-4FCA-81DA-44BC446B0ADF}" type="datetimeFigureOut">
              <a:rPr lang="fr-FR" smtClean="0"/>
              <a:t>17/01/2020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AC03-39EB-4878-94E9-416D5A0E61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7353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09B60-D540-4FCA-81DA-44BC446B0ADF}" type="datetimeFigureOut">
              <a:rPr lang="fr-FR" smtClean="0"/>
              <a:t>17/01/2020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AC03-39EB-4878-94E9-416D5A0E61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0454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09B60-D540-4FCA-81DA-44BC446B0ADF}" type="datetimeFigureOut">
              <a:rPr lang="fr-FR" smtClean="0"/>
              <a:t>17/01/2020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AC03-39EB-4878-94E9-416D5A0E61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1785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09B60-D540-4FCA-81DA-44BC446B0ADF}" type="datetimeFigureOut">
              <a:rPr lang="fr-FR" smtClean="0"/>
              <a:t>17/01/2020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AC03-39EB-4878-94E9-416D5A0E61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4944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09B60-D540-4FCA-81DA-44BC446B0ADF}" type="datetimeFigureOut">
              <a:rPr lang="fr-FR" smtClean="0"/>
              <a:t>17/01/2020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AC03-39EB-4878-94E9-416D5A0E61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2024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09B60-D540-4FCA-81DA-44BC446B0ADF}" type="datetimeFigureOut">
              <a:rPr lang="fr-FR" smtClean="0"/>
              <a:t>17/01/2020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AC03-39EB-4878-94E9-416D5A0E61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90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09B60-D540-4FCA-81DA-44BC446B0ADF}" type="datetimeFigureOut">
              <a:rPr lang="fr-FR" smtClean="0"/>
              <a:t>17/01/2020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AC03-39EB-4878-94E9-416D5A0E61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5226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09B60-D540-4FCA-81DA-44BC446B0ADF}" type="datetimeFigureOut">
              <a:rPr lang="fr-FR" smtClean="0"/>
              <a:t>17/01/2020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AC03-39EB-4878-94E9-416D5A0E61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6979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09B60-D540-4FCA-81DA-44BC446B0ADF}" type="datetimeFigureOut">
              <a:rPr lang="fr-FR" smtClean="0"/>
              <a:t>17/01/2020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AC03-39EB-4878-94E9-416D5A0E61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000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09B60-D540-4FCA-81DA-44BC446B0ADF}" type="datetimeFigureOut">
              <a:rPr lang="fr-FR" smtClean="0"/>
              <a:t>17/01/2020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AC03-39EB-4878-94E9-416D5A0E61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0908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09B60-D540-4FCA-81DA-44BC446B0ADF}" type="datetimeFigureOut">
              <a:rPr lang="fr-FR" smtClean="0"/>
              <a:t>17/01/2020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A5AC03-39EB-4878-94E9-416D5A0E61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2000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7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5.png"/><Relationship Id="rId5" Type="http://schemas.openxmlformats.org/officeDocument/2006/relationships/image" Target="../media/image28.jp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9.jpg"/><Relationship Id="rId5" Type="http://schemas.openxmlformats.org/officeDocument/2006/relationships/image" Target="../media/image25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jpe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11" Type="http://schemas.openxmlformats.org/officeDocument/2006/relationships/image" Target="../media/image18.png"/><Relationship Id="rId5" Type="http://schemas.openxmlformats.org/officeDocument/2006/relationships/image" Target="../media/image51.jpg"/><Relationship Id="rId10" Type="http://schemas.microsoft.com/office/2007/relationships/hdphoto" Target="../media/hdphoto2.wdp"/><Relationship Id="rId4" Type="http://schemas.openxmlformats.org/officeDocument/2006/relationships/image" Target="../media/image50.jpeg"/><Relationship Id="rId9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diagramData" Target="../diagrams/data2.xml"/><Relationship Id="rId18" Type="http://schemas.openxmlformats.org/officeDocument/2006/relationships/image" Target="../media/image66.png"/><Relationship Id="rId3" Type="http://schemas.openxmlformats.org/officeDocument/2006/relationships/image" Target="../media/image56.jp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6" Type="http://schemas.openxmlformats.org/officeDocument/2006/relationships/diagramColors" Target="../diagrams/colors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diagramQuickStyle" Target="../diagrams/quickStyle2.xml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diagramLayout" Target="../diagrams/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jpeg"/><Relationship Id="rId7" Type="http://schemas.openxmlformats.org/officeDocument/2006/relationships/image" Target="../media/image72.png"/><Relationship Id="rId12" Type="http://schemas.openxmlformats.org/officeDocument/2006/relationships/image" Target="../media/image18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jpeg"/><Relationship Id="rId5" Type="http://schemas.openxmlformats.org/officeDocument/2006/relationships/image" Target="../media/image70.jpeg"/><Relationship Id="rId10" Type="http://schemas.openxmlformats.org/officeDocument/2006/relationships/image" Target="../media/image75.png"/><Relationship Id="rId4" Type="http://schemas.openxmlformats.org/officeDocument/2006/relationships/image" Target="../media/image69.jpg"/><Relationship Id="rId9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8.emf"/><Relationship Id="rId4" Type="http://schemas.openxmlformats.org/officeDocument/2006/relationships/oleObject" Target="../embeddings/oleObject1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9.png"/><Relationship Id="rId7" Type="http://schemas.openxmlformats.org/officeDocument/2006/relationships/image" Target="../media/image12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microsoft.com/office/2007/relationships/hdphoto" Target="../media/hdphoto1.wdp"/><Relationship Id="rId9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096" y="1889626"/>
            <a:ext cx="7187807" cy="3078747"/>
          </a:xfrm>
          <a:prstGeom prst="rect">
            <a:avLst/>
          </a:prstGeom>
        </p:spPr>
      </p:pic>
      <p:cxnSp>
        <p:nvCxnSpPr>
          <p:cNvPr id="5" name="Connecteur droit 4"/>
          <p:cNvCxnSpPr/>
          <p:nvPr/>
        </p:nvCxnSpPr>
        <p:spPr>
          <a:xfrm>
            <a:off x="592938" y="0"/>
            <a:ext cx="0" cy="3299468"/>
          </a:xfrm>
          <a:prstGeom prst="line">
            <a:avLst/>
          </a:prstGeom>
          <a:ln w="57150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/>
          <p:nvPr/>
        </p:nvCxnSpPr>
        <p:spPr>
          <a:xfrm flipH="1">
            <a:off x="1798820" y="0"/>
            <a:ext cx="23311" cy="5621311"/>
          </a:xfrm>
          <a:prstGeom prst="line">
            <a:avLst/>
          </a:prstGeom>
          <a:ln w="57150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 flipH="1">
            <a:off x="1169233" y="0"/>
            <a:ext cx="23311" cy="6355830"/>
          </a:xfrm>
          <a:prstGeom prst="line">
            <a:avLst/>
          </a:prstGeom>
          <a:ln w="57150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V="1">
            <a:off x="11668604" y="3299468"/>
            <a:ext cx="23724" cy="3558532"/>
          </a:xfrm>
          <a:prstGeom prst="line">
            <a:avLst/>
          </a:prstGeom>
          <a:ln w="57150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 flipH="1" flipV="1">
            <a:off x="11107418" y="382249"/>
            <a:ext cx="1" cy="6431647"/>
          </a:xfrm>
          <a:prstGeom prst="line">
            <a:avLst/>
          </a:prstGeom>
          <a:ln w="57150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/>
          <p:nvPr/>
        </p:nvCxnSpPr>
        <p:spPr>
          <a:xfrm flipV="1">
            <a:off x="10381635" y="1079292"/>
            <a:ext cx="27795" cy="5734604"/>
          </a:xfrm>
          <a:prstGeom prst="line">
            <a:avLst/>
          </a:prstGeom>
          <a:ln w="57150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48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/>
          <p:nvPr/>
        </p:nvSpPr>
        <p:spPr>
          <a:xfrm>
            <a:off x="3480621" y="914399"/>
            <a:ext cx="5117690" cy="48817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3944823" y="2640575"/>
            <a:ext cx="4189286" cy="193941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err="1" smtClean="0">
                <a:latin typeface="Arial Rounded MT Bold" panose="020F0704030504030204" pitchFamily="34" charset="0"/>
              </a:rPr>
              <a:t>Technology</a:t>
            </a:r>
            <a:r>
              <a:rPr lang="fr-FR" dirty="0" smtClean="0">
                <a:latin typeface="Arial Rounded MT Bold" panose="020F0704030504030204" pitchFamily="34" charset="0"/>
              </a:rPr>
              <a:t> </a:t>
            </a:r>
            <a:r>
              <a:rPr lang="fr-FR" dirty="0" err="1" smtClean="0">
                <a:latin typeface="Arial Rounded MT Bold" panose="020F0704030504030204" pitchFamily="34" charset="0"/>
              </a:rPr>
              <a:t>demonstration</a:t>
            </a:r>
            <a:endParaRPr lang="fr-FR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44224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3547" y="0"/>
            <a:ext cx="12192000" cy="6874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 flipH="1" flipV="1">
            <a:off x="-13107" y="0"/>
            <a:ext cx="427873" cy="6874813"/>
          </a:xfrm>
          <a:prstGeom prst="rect">
            <a:avLst/>
          </a:prstGeom>
          <a:solidFill>
            <a:srgbClr val="FFC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3606" y="6107383"/>
            <a:ext cx="1398394" cy="598465"/>
          </a:xfrm>
          <a:prstGeom prst="rect">
            <a:avLst/>
          </a:prstGeom>
        </p:spPr>
      </p:pic>
      <p:pic>
        <p:nvPicPr>
          <p:cNvPr id="3" name="voice">
            <a:hlinkClick r:id="" action="ppaction://media"/>
            <a:extLst>
              <a:ext uri="{FF2B5EF4-FFF2-40B4-BE49-F238E27FC236}">
                <a16:creationId xmlns:a16="http://schemas.microsoft.com/office/drawing/2014/main" id="{41A0DCF4-B70B-4383-9C76-A17C752330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86680" y="5797015"/>
            <a:ext cx="609600" cy="60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484004-0053-4104-877D-BD10F7F9711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2" r="2237"/>
          <a:stretch/>
        </p:blipFill>
        <p:spPr>
          <a:xfrm>
            <a:off x="812239" y="1828800"/>
            <a:ext cx="6014985" cy="28261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71496E-D2EB-4ACC-92BA-E21804F7231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68"/>
          <a:stretch/>
        </p:blipFill>
        <p:spPr>
          <a:xfrm>
            <a:off x="7244755" y="417937"/>
            <a:ext cx="4947245" cy="529261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flipV="1">
            <a:off x="257182" y="831380"/>
            <a:ext cx="5137969" cy="143178"/>
          </a:xfrm>
          <a:prstGeom prst="rect">
            <a:avLst/>
          </a:prstGeom>
          <a:solidFill>
            <a:srgbClr val="FFC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B80CB3D4-EA59-40D8-96A7-092B73CDA39D}"/>
              </a:ext>
            </a:extLst>
          </p:cNvPr>
          <p:cNvSpPr txBox="1"/>
          <p:nvPr/>
        </p:nvSpPr>
        <p:spPr>
          <a:xfrm>
            <a:off x="320785" y="94771"/>
            <a:ext cx="5168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 Rounded MT Bold" panose="020F0704030504030204" pitchFamily="34" charset="0"/>
                <a:ea typeface="+mj-ea"/>
                <a:cs typeface="+mj-cs"/>
              </a:rPr>
              <a:t> </a:t>
            </a:r>
            <a:r>
              <a:rPr lang="en-US" sz="3600" dirty="0" smtClean="0">
                <a:latin typeface="Arial Rounded MT Bold" panose="020F0704030504030204" pitchFamily="34" charset="0"/>
                <a:ea typeface="+mj-ea"/>
                <a:cs typeface="+mj-cs"/>
              </a:rPr>
              <a:t>T</a:t>
            </a:r>
            <a:r>
              <a:rPr lang="en-US" sz="3600" dirty="0" smtClean="0">
                <a:latin typeface="Arial Rounded MT Bold" panose="020F0704030504030204" pitchFamily="34" charset="0"/>
                <a:ea typeface="+mj-ea"/>
                <a:cs typeface="+mj-cs"/>
              </a:rPr>
              <a:t>echnology demo</a:t>
            </a:r>
            <a:r>
              <a:rPr lang="en-US" sz="3600" b="1" dirty="0" smtClean="0">
                <a:latin typeface="Arial Rounded MT Bold" panose="020F0704030504030204" pitchFamily="34" charset="0"/>
                <a:ea typeface="+mj-ea"/>
                <a:cs typeface="+mj-cs"/>
              </a:rPr>
              <a:t> </a:t>
            </a:r>
            <a:endParaRPr lang="fr-FR" sz="3600" b="1" dirty="0"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589077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2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3547" y="0"/>
            <a:ext cx="12192000" cy="6874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 flipH="1" flipV="1">
            <a:off x="-13107" y="0"/>
            <a:ext cx="427873" cy="6874813"/>
          </a:xfrm>
          <a:prstGeom prst="rect">
            <a:avLst/>
          </a:prstGeom>
          <a:solidFill>
            <a:srgbClr val="FFC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3606" y="6107383"/>
            <a:ext cx="1398394" cy="5984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6A966B-22AF-43A4-95B5-4D55449FF3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022" y="574079"/>
            <a:ext cx="6939956" cy="5147134"/>
          </a:xfrm>
          <a:prstGeom prst="rect">
            <a:avLst/>
          </a:prstGeom>
        </p:spPr>
      </p:pic>
      <p:pic>
        <p:nvPicPr>
          <p:cNvPr id="13" name="voice (1)">
            <a:hlinkClick r:id="" action="ppaction://media"/>
            <a:extLst>
              <a:ext uri="{FF2B5EF4-FFF2-40B4-BE49-F238E27FC236}">
                <a16:creationId xmlns:a16="http://schemas.microsoft.com/office/drawing/2014/main" id="{935B4F17-DE7F-4F67-A3A4-330BBCAFF4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589554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9970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3547" y="0"/>
            <a:ext cx="12192000" cy="6874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 flipH="1" flipV="1">
            <a:off x="-13107" y="0"/>
            <a:ext cx="427873" cy="6874813"/>
          </a:xfrm>
          <a:prstGeom prst="rect">
            <a:avLst/>
          </a:prstGeom>
          <a:solidFill>
            <a:srgbClr val="FFC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3606" y="6107383"/>
            <a:ext cx="1398394" cy="598465"/>
          </a:xfrm>
          <a:prstGeom prst="rect">
            <a:avLst/>
          </a:prstGeom>
        </p:spPr>
      </p:pic>
      <p:pic>
        <p:nvPicPr>
          <p:cNvPr id="3" name="voic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19947" y="5105400"/>
            <a:ext cx="609600" cy="6096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323" y="900868"/>
            <a:ext cx="9176447" cy="304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617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/>
          <p:nvPr/>
        </p:nvSpPr>
        <p:spPr>
          <a:xfrm>
            <a:off x="3480621" y="914399"/>
            <a:ext cx="5117690" cy="48817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078414" y="2735825"/>
            <a:ext cx="3922103" cy="193941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>
                <a:latin typeface="Arial Rounded MT Bold" panose="020F0704030504030204" pitchFamily="34" charset="0"/>
              </a:rPr>
              <a:t>What about the market ?</a:t>
            </a:r>
            <a:endParaRPr lang="fr-FR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60690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5152211"/>
              </p:ext>
            </p:extLst>
          </p:nvPr>
        </p:nvGraphicFramePr>
        <p:xfrm>
          <a:off x="1991745" y="956605"/>
          <a:ext cx="8376138" cy="5542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8" name="Groupe 27"/>
          <p:cNvGrpSpPr/>
          <p:nvPr/>
        </p:nvGrpSpPr>
        <p:grpSpPr>
          <a:xfrm>
            <a:off x="5233182" y="1667433"/>
            <a:ext cx="2433710" cy="2862364"/>
            <a:chOff x="5233182" y="1667433"/>
            <a:chExt cx="2433710" cy="2862364"/>
          </a:xfrm>
        </p:grpSpPr>
        <p:cxnSp>
          <p:nvCxnSpPr>
            <p:cNvPr id="8" name="Connecteur en angle 7"/>
            <p:cNvCxnSpPr/>
            <p:nvPr/>
          </p:nvCxnSpPr>
          <p:spPr>
            <a:xfrm flipV="1">
              <a:off x="6344529" y="1667433"/>
              <a:ext cx="1322363" cy="500059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en angle 13"/>
            <p:cNvCxnSpPr/>
            <p:nvPr/>
          </p:nvCxnSpPr>
          <p:spPr>
            <a:xfrm flipV="1">
              <a:off x="5936566" y="2889122"/>
              <a:ext cx="1730326" cy="485998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en angle 14"/>
            <p:cNvCxnSpPr/>
            <p:nvPr/>
          </p:nvCxnSpPr>
          <p:spPr>
            <a:xfrm flipV="1">
              <a:off x="5233182" y="4096092"/>
              <a:ext cx="2433710" cy="433705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e 31"/>
          <p:cNvGrpSpPr/>
          <p:nvPr/>
        </p:nvGrpSpPr>
        <p:grpSpPr>
          <a:xfrm>
            <a:off x="7685478" y="1482157"/>
            <a:ext cx="4334197" cy="3029003"/>
            <a:chOff x="7685479" y="1482157"/>
            <a:chExt cx="3961878" cy="3029003"/>
          </a:xfrm>
        </p:grpSpPr>
        <p:sp>
          <p:nvSpPr>
            <p:cNvPr id="29" name="ZoneTexte 28"/>
            <p:cNvSpPr txBox="1"/>
            <p:nvPr/>
          </p:nvSpPr>
          <p:spPr>
            <a:xfrm>
              <a:off x="7699547" y="1482157"/>
              <a:ext cx="394781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fr-FR" sz="3200" dirty="0">
                  <a:latin typeface="Arial Rounded MT Bold" panose="020F0704030504030204" pitchFamily="34" charset="0"/>
                </a:rPr>
                <a:t>225M </a:t>
              </a:r>
              <a:r>
                <a:rPr lang="fr-FR" sz="3200" dirty="0" smtClean="0">
                  <a:latin typeface="Arial Rounded MT Bold" panose="020F0704030504030204" pitchFamily="34" charset="0"/>
                </a:rPr>
                <a:t>people </a:t>
              </a:r>
            </a:p>
            <a:p>
              <a:pPr lvl="0"/>
              <a:r>
                <a:rPr lang="fr-FR" sz="2400" i="1" dirty="0" smtClean="0">
                  <a:latin typeface="Arial Rounded MT Bold" panose="020F0704030504030204" pitchFamily="34" charset="0"/>
                </a:rPr>
                <a:t>(588M in 2050)</a:t>
              </a:r>
              <a:r>
                <a:rPr lang="fr-FR" sz="2400" dirty="0" smtClean="0">
                  <a:latin typeface="Arial Rounded MT Bold" panose="020F0704030504030204" pitchFamily="34" charset="0"/>
                </a:rPr>
                <a:t>  </a:t>
              </a:r>
              <a:endParaRPr lang="fr-FR" sz="24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7685479" y="2654040"/>
              <a:ext cx="34747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fr-FR" sz="3200" dirty="0" smtClean="0">
                  <a:latin typeface="Arial Rounded MT Bold" panose="020F0704030504030204" pitchFamily="34" charset="0"/>
                </a:rPr>
                <a:t>30M people</a:t>
              </a:r>
              <a:r>
                <a:rPr lang="fr-FR" sz="3200" b="1" dirty="0" smtClean="0">
                  <a:latin typeface="Arial Rounded MT Bold" panose="020F0704030504030204" pitchFamily="34" charset="0"/>
                </a:rPr>
                <a:t> </a:t>
              </a:r>
              <a:r>
                <a:rPr lang="fr-FR" sz="2800" dirty="0" smtClean="0">
                  <a:latin typeface="Arial Rounded MT Bold" panose="020F0704030504030204" pitchFamily="34" charset="0"/>
                </a:rPr>
                <a:t> </a:t>
              </a:r>
              <a:endParaRPr lang="fr-FR" sz="28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699547" y="3926385"/>
              <a:ext cx="35880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fr-FR" sz="3200" dirty="0" smtClean="0">
                  <a:latin typeface="Arial Rounded MT Bold" panose="020F0704030504030204" pitchFamily="34" charset="0"/>
                </a:rPr>
                <a:t>224 000 people </a:t>
              </a:r>
              <a:endParaRPr lang="fr-FR" sz="3200" dirty="0">
                <a:latin typeface="Arial Rounded MT Bold" panose="020F0704030504030204" pitchFamily="34" charset="0"/>
              </a:endParaRPr>
            </a:p>
          </p:txBody>
        </p:sp>
      </p:grpSp>
      <p:cxnSp>
        <p:nvCxnSpPr>
          <p:cNvPr id="16" name="Connecteur droit 15"/>
          <p:cNvCxnSpPr/>
          <p:nvPr/>
        </p:nvCxnSpPr>
        <p:spPr>
          <a:xfrm flipH="1">
            <a:off x="914400" y="-202224"/>
            <a:ext cx="6387" cy="1529579"/>
          </a:xfrm>
          <a:prstGeom prst="line">
            <a:avLst/>
          </a:prstGeom>
          <a:ln w="57150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H="1">
            <a:off x="1154243" y="365125"/>
            <a:ext cx="28249" cy="4222441"/>
          </a:xfrm>
          <a:prstGeom prst="line">
            <a:avLst/>
          </a:prstGeom>
          <a:ln w="57150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1182491" y="270177"/>
            <a:ext cx="6012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err="1" smtClean="0">
                <a:solidFill>
                  <a:srgbClr val="FFC000"/>
                </a:solidFill>
                <a:latin typeface="Arial Rounded MT Bold" panose="020F0704030504030204" pitchFamily="34" charset="0"/>
              </a:rPr>
              <a:t>Market</a:t>
            </a:r>
            <a:r>
              <a:rPr lang="fr-FR" sz="3200" b="1" dirty="0" smtClean="0">
                <a:solidFill>
                  <a:srgbClr val="FFC000"/>
                </a:solidFill>
                <a:latin typeface="Arial Rounded MT Bold" panose="020F0704030504030204" pitchFamily="34" charset="0"/>
              </a:rPr>
              <a:t> size: </a:t>
            </a:r>
            <a:r>
              <a:rPr lang="fr-FR" sz="3200" b="1" dirty="0" err="1" smtClean="0">
                <a:solidFill>
                  <a:srgbClr val="FFC000"/>
                </a:solidFill>
                <a:latin typeface="Arial Rounded MT Bold" panose="020F0704030504030204" pitchFamily="34" charset="0"/>
              </a:rPr>
              <a:t>visually</a:t>
            </a:r>
            <a:r>
              <a:rPr lang="fr-FR" sz="3200" b="1" dirty="0" smtClean="0">
                <a:solidFill>
                  <a:srgbClr val="FFC000"/>
                </a:solidFill>
                <a:latin typeface="Arial Rounded MT Bold" panose="020F0704030504030204" pitchFamily="34" charset="0"/>
              </a:rPr>
              <a:t> </a:t>
            </a:r>
            <a:r>
              <a:rPr lang="fr-FR" sz="3200" b="1" dirty="0" err="1" smtClean="0">
                <a:solidFill>
                  <a:srgbClr val="FFC000"/>
                </a:solidFill>
                <a:latin typeface="Arial Rounded MT Bold" panose="020F0704030504030204" pitchFamily="34" charset="0"/>
              </a:rPr>
              <a:t>disabled</a:t>
            </a:r>
            <a:r>
              <a:rPr lang="fr-FR" sz="3200" b="1" dirty="0" smtClean="0">
                <a:solidFill>
                  <a:srgbClr val="FFC000"/>
                </a:solidFill>
                <a:latin typeface="Arial Rounded MT Bold" panose="020F0704030504030204" pitchFamily="34" charset="0"/>
              </a:rPr>
              <a:t>  </a:t>
            </a:r>
            <a:endParaRPr lang="fr-FR" sz="3200" b="1" dirty="0">
              <a:solidFill>
                <a:srgbClr val="FFC00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3606" y="6107383"/>
            <a:ext cx="1398394" cy="59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9902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659 0.01018 L -0.16341 0.0101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 flipH="1" flipV="1">
            <a:off x="-13107" y="0"/>
            <a:ext cx="427873" cy="6874813"/>
          </a:xfrm>
          <a:prstGeom prst="rect">
            <a:avLst/>
          </a:prstGeom>
          <a:solidFill>
            <a:srgbClr val="FFC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C00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841862" y="1327504"/>
            <a:ext cx="8508275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3800" b="1" dirty="0" smtClean="0">
                <a:solidFill>
                  <a:srgbClr val="FFC000"/>
                </a:solidFill>
                <a:latin typeface="Arial Rounded MT Bold" panose="020F0704030504030204" pitchFamily="34" charset="0"/>
              </a:rPr>
              <a:t>53</a:t>
            </a:r>
            <a:r>
              <a:rPr lang="fr-FR" sz="8800" b="1" dirty="0" smtClean="0">
                <a:solidFill>
                  <a:srgbClr val="FFC000"/>
                </a:solidFill>
                <a:latin typeface="Arial Rounded MT Bold" panose="020F0704030504030204" pitchFamily="34" charset="0"/>
              </a:rPr>
              <a:t/>
            </a:r>
            <a:br>
              <a:rPr lang="fr-FR" sz="8800" b="1" dirty="0" smtClean="0">
                <a:solidFill>
                  <a:srgbClr val="FFC000"/>
                </a:solidFill>
                <a:latin typeface="Arial Rounded MT Bold" panose="020F0704030504030204" pitchFamily="34" charset="0"/>
              </a:rPr>
            </a:br>
            <a:r>
              <a:rPr lang="fr-FR" sz="8800" b="1" dirty="0" smtClean="0">
                <a:solidFill>
                  <a:srgbClr val="FFC000"/>
                </a:solidFill>
                <a:latin typeface="Arial Rounded MT Bold" panose="020F0704030504030204" pitchFamily="34" charset="0"/>
              </a:rPr>
              <a:t> </a:t>
            </a:r>
            <a:r>
              <a:rPr lang="fr-FR" sz="8000" b="1" dirty="0" smtClean="0">
                <a:solidFill>
                  <a:srgbClr val="FFC000"/>
                </a:solidFill>
                <a:latin typeface="Arial Rounded MT Bold" panose="020F0704030504030204" pitchFamily="34" charset="0"/>
              </a:rPr>
              <a:t>interviews</a:t>
            </a:r>
            <a:r>
              <a:rPr lang="fr-FR" sz="8800" b="1" dirty="0" smtClean="0">
                <a:solidFill>
                  <a:srgbClr val="FFC000"/>
                </a:solidFill>
                <a:latin typeface="Arial Rounded MT Bold" panose="020F0704030504030204" pitchFamily="34" charset="0"/>
              </a:rPr>
              <a:t> </a:t>
            </a:r>
          </a:p>
          <a:p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 flipV="1">
            <a:off x="388034" y="956605"/>
            <a:ext cx="3583075" cy="65204"/>
          </a:xfrm>
          <a:prstGeom prst="rect">
            <a:avLst/>
          </a:prstGeom>
          <a:solidFill>
            <a:srgbClr val="FFC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427873" y="463568"/>
            <a:ext cx="3922103" cy="432973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 smtClean="0">
                <a:solidFill>
                  <a:srgbClr val="FFC000"/>
                </a:solidFill>
                <a:latin typeface="Arial Rounded MT Bold" panose="020F0704030504030204" pitchFamily="34" charset="0"/>
              </a:rPr>
              <a:t>Market </a:t>
            </a:r>
            <a:r>
              <a:rPr lang="fr-FR" sz="4000" b="1" dirty="0" err="1" smtClean="0">
                <a:solidFill>
                  <a:srgbClr val="FFC000"/>
                </a:solidFill>
                <a:latin typeface="Arial Rounded MT Bold" panose="020F0704030504030204" pitchFamily="34" charset="0"/>
              </a:rPr>
              <a:t>discovery</a:t>
            </a:r>
            <a:r>
              <a:rPr lang="fr-FR" sz="4000" b="1" dirty="0" smtClean="0">
                <a:solidFill>
                  <a:srgbClr val="FFC000"/>
                </a:solidFill>
                <a:latin typeface="Arial Rounded MT Bold" panose="020F0704030504030204" pitchFamily="34" charset="0"/>
              </a:rPr>
              <a:t> </a:t>
            </a:r>
            <a:endParaRPr lang="fr-FR" sz="4000" b="1" dirty="0">
              <a:solidFill>
                <a:srgbClr val="FFC000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9" name="Connecteur droit 8"/>
          <p:cNvCxnSpPr/>
          <p:nvPr/>
        </p:nvCxnSpPr>
        <p:spPr>
          <a:xfrm>
            <a:off x="10813913" y="-126609"/>
            <a:ext cx="14068" cy="4431323"/>
          </a:xfrm>
          <a:prstGeom prst="line">
            <a:avLst/>
          </a:prstGeom>
          <a:ln w="57150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11406553" y="2965939"/>
            <a:ext cx="14068" cy="4431323"/>
          </a:xfrm>
          <a:prstGeom prst="line">
            <a:avLst/>
          </a:prstGeom>
          <a:ln w="57150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3606" y="6107383"/>
            <a:ext cx="1398394" cy="59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97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4512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 flipH="1" flipV="1">
            <a:off x="-13107" y="0"/>
            <a:ext cx="427873" cy="6874813"/>
          </a:xfrm>
          <a:prstGeom prst="rect">
            <a:avLst/>
          </a:prstGeom>
          <a:solidFill>
            <a:srgbClr val="FFC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C00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014240" y="5108092"/>
            <a:ext cx="23121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 smtClean="0">
                <a:solidFill>
                  <a:srgbClr val="FFC000"/>
                </a:solidFill>
                <a:latin typeface="Arial Rounded MT Bold" panose="020F0704030504030204" pitchFamily="34" charset="0"/>
              </a:rPr>
              <a:t>Nabeul</a:t>
            </a:r>
          </a:p>
          <a:p>
            <a:endParaRPr lang="fr-FR" sz="36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95"/>
          <a:stretch/>
        </p:blipFill>
        <p:spPr>
          <a:xfrm>
            <a:off x="1567636" y="1648394"/>
            <a:ext cx="3205335" cy="311228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95"/>
          <a:stretch/>
        </p:blipFill>
        <p:spPr>
          <a:xfrm>
            <a:off x="4673890" y="1660771"/>
            <a:ext cx="3205333" cy="311228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95"/>
          <a:stretch/>
        </p:blipFill>
        <p:spPr>
          <a:xfrm>
            <a:off x="7902898" y="1660771"/>
            <a:ext cx="3205333" cy="3112287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8349502" y="5120466"/>
            <a:ext cx="23121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 smtClean="0">
                <a:solidFill>
                  <a:srgbClr val="FFC000"/>
                </a:solidFill>
                <a:latin typeface="Arial Rounded MT Bold" panose="020F0704030504030204" pitchFamily="34" charset="0"/>
              </a:rPr>
              <a:t>Tunis</a:t>
            </a:r>
          </a:p>
          <a:p>
            <a:endParaRPr lang="fr-FR" sz="3600" dirty="0"/>
          </a:p>
        </p:txBody>
      </p:sp>
      <p:sp>
        <p:nvSpPr>
          <p:cNvPr id="10" name="ZoneTexte 9"/>
          <p:cNvSpPr txBox="1"/>
          <p:nvPr/>
        </p:nvSpPr>
        <p:spPr>
          <a:xfrm>
            <a:off x="5084449" y="5120466"/>
            <a:ext cx="23121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 smtClean="0">
                <a:solidFill>
                  <a:srgbClr val="FFC000"/>
                </a:solidFill>
                <a:latin typeface="Arial Rounded MT Bold" panose="020F0704030504030204" pitchFamily="34" charset="0"/>
              </a:rPr>
              <a:t>Gabes</a:t>
            </a:r>
          </a:p>
          <a:p>
            <a:endParaRPr lang="fr-FR" sz="3600" dirty="0"/>
          </a:p>
        </p:txBody>
      </p:sp>
      <p:sp>
        <p:nvSpPr>
          <p:cNvPr id="11" name="ZoneTexte 10"/>
          <p:cNvSpPr txBox="1"/>
          <p:nvPr/>
        </p:nvSpPr>
        <p:spPr>
          <a:xfrm>
            <a:off x="3495007" y="279400"/>
            <a:ext cx="54910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smtClean="0">
                <a:solidFill>
                  <a:srgbClr val="FFC000"/>
                </a:solidFill>
                <a:latin typeface="Arial Rounded MT Bold" panose="020F0704030504030204" pitchFamily="34" charset="0"/>
              </a:rPr>
              <a:t>3 </a:t>
            </a:r>
            <a:r>
              <a:rPr lang="fr-FR" sz="3200" b="1" dirty="0" err="1" smtClean="0">
                <a:solidFill>
                  <a:srgbClr val="FFC000"/>
                </a:solidFill>
                <a:latin typeface="Arial Rounded MT Bold" panose="020F0704030504030204" pitchFamily="34" charset="0"/>
              </a:rPr>
              <a:t>different</a:t>
            </a:r>
            <a:r>
              <a:rPr lang="fr-FR" sz="3200" b="1" dirty="0" smtClean="0">
                <a:solidFill>
                  <a:srgbClr val="FFC000"/>
                </a:solidFill>
                <a:latin typeface="Arial Rounded MT Bold" panose="020F0704030504030204" pitchFamily="34" charset="0"/>
              </a:rPr>
              <a:t> </a:t>
            </a:r>
            <a:r>
              <a:rPr lang="fr-FR" sz="3200" b="1" dirty="0" err="1" smtClean="0">
                <a:solidFill>
                  <a:srgbClr val="FFC000"/>
                </a:solidFill>
                <a:latin typeface="Arial Rounded MT Bold" panose="020F0704030504030204" pitchFamily="34" charset="0"/>
              </a:rPr>
              <a:t>regions</a:t>
            </a:r>
            <a:endParaRPr lang="fr-FR" sz="3200" b="1" dirty="0" smtClean="0">
              <a:solidFill>
                <a:srgbClr val="FFC000"/>
              </a:solidFill>
              <a:latin typeface="Arial Rounded MT Bold" panose="020F0704030504030204" pitchFamily="34" charset="0"/>
            </a:endParaRPr>
          </a:p>
          <a:p>
            <a:endParaRPr lang="fr-FR" sz="4000" dirty="0"/>
          </a:p>
        </p:txBody>
      </p:sp>
      <p:cxnSp>
        <p:nvCxnSpPr>
          <p:cNvPr id="12" name="Connecteur droit 11"/>
          <p:cNvCxnSpPr/>
          <p:nvPr/>
        </p:nvCxnSpPr>
        <p:spPr>
          <a:xfrm>
            <a:off x="11426760" y="-153311"/>
            <a:ext cx="14068" cy="4431323"/>
          </a:xfrm>
          <a:prstGeom prst="line">
            <a:avLst/>
          </a:prstGeom>
          <a:ln w="57150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11897402" y="3437406"/>
            <a:ext cx="14068" cy="4431323"/>
          </a:xfrm>
          <a:prstGeom prst="line">
            <a:avLst/>
          </a:prstGeom>
          <a:ln w="57150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3606" y="6107383"/>
            <a:ext cx="1398394" cy="59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2206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 flipH="1" flipV="1">
            <a:off x="-13107" y="0"/>
            <a:ext cx="427873" cy="6874813"/>
          </a:xfrm>
          <a:prstGeom prst="rect">
            <a:avLst/>
          </a:prstGeom>
          <a:solidFill>
            <a:srgbClr val="FFC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C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805" y="1834370"/>
            <a:ext cx="2664730" cy="266473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677" y="1755301"/>
            <a:ext cx="2826949" cy="282694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281" y="1755301"/>
            <a:ext cx="2822868" cy="2822868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11875919" y="-1103586"/>
            <a:ext cx="14068" cy="2556438"/>
          </a:xfrm>
          <a:prstGeom prst="line">
            <a:avLst/>
          </a:prstGeom>
          <a:ln w="57150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11382703" y="819807"/>
            <a:ext cx="31531" cy="6385034"/>
          </a:xfrm>
          <a:prstGeom prst="line">
            <a:avLst/>
          </a:prstGeom>
          <a:ln w="57150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1443088" y="5085671"/>
            <a:ext cx="23121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 err="1" smtClean="0">
                <a:solidFill>
                  <a:srgbClr val="FFC000"/>
                </a:solidFill>
                <a:latin typeface="Arial Rounded MT Bold" panose="020F0704030504030204" pitchFamily="34" charset="0"/>
              </a:rPr>
              <a:t>Doctors</a:t>
            </a:r>
            <a:endParaRPr lang="fr-FR" sz="3600" b="1" dirty="0" smtClean="0">
              <a:solidFill>
                <a:srgbClr val="FFC000"/>
              </a:solidFill>
              <a:latin typeface="Arial Rounded MT Bold" panose="020F0704030504030204" pitchFamily="34" charset="0"/>
            </a:endParaRPr>
          </a:p>
          <a:p>
            <a:endParaRPr lang="fr-FR" sz="3600" dirty="0"/>
          </a:p>
        </p:txBody>
      </p:sp>
      <p:sp>
        <p:nvSpPr>
          <p:cNvPr id="16" name="ZoneTexte 15"/>
          <p:cNvSpPr txBox="1"/>
          <p:nvPr/>
        </p:nvSpPr>
        <p:spPr>
          <a:xfrm>
            <a:off x="5115652" y="5065913"/>
            <a:ext cx="23121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 err="1" smtClean="0">
                <a:solidFill>
                  <a:srgbClr val="FFC000"/>
                </a:solidFill>
                <a:latin typeface="Arial Rounded MT Bold" panose="020F0704030504030204" pitchFamily="34" charset="0"/>
              </a:rPr>
              <a:t>Teachers</a:t>
            </a:r>
            <a:endParaRPr lang="fr-FR" sz="3600" b="1" dirty="0" smtClean="0">
              <a:solidFill>
                <a:srgbClr val="FFC000"/>
              </a:solidFill>
              <a:latin typeface="Arial Rounded MT Bold" panose="020F0704030504030204" pitchFamily="34" charset="0"/>
            </a:endParaRPr>
          </a:p>
          <a:p>
            <a:endParaRPr lang="fr-FR" sz="3600" dirty="0"/>
          </a:p>
        </p:txBody>
      </p:sp>
      <p:sp>
        <p:nvSpPr>
          <p:cNvPr id="17" name="ZoneTexte 16"/>
          <p:cNvSpPr txBox="1"/>
          <p:nvPr/>
        </p:nvSpPr>
        <p:spPr>
          <a:xfrm>
            <a:off x="8608892" y="5032501"/>
            <a:ext cx="23121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 err="1" smtClean="0">
                <a:solidFill>
                  <a:srgbClr val="FFC000"/>
                </a:solidFill>
                <a:latin typeface="Arial Rounded MT Bold" panose="020F0704030504030204" pitchFamily="34" charset="0"/>
              </a:rPr>
              <a:t>Students</a:t>
            </a:r>
            <a:endParaRPr lang="fr-FR" sz="3600" b="1" dirty="0" smtClean="0">
              <a:solidFill>
                <a:srgbClr val="FFC000"/>
              </a:solidFill>
              <a:latin typeface="Arial Rounded MT Bold" panose="020F0704030504030204" pitchFamily="34" charset="0"/>
            </a:endParaRPr>
          </a:p>
          <a:p>
            <a:endParaRPr lang="fr-FR" sz="3600" dirty="0"/>
          </a:p>
        </p:txBody>
      </p:sp>
      <p:sp>
        <p:nvSpPr>
          <p:cNvPr id="18" name="ZoneTexte 17"/>
          <p:cNvSpPr txBox="1"/>
          <p:nvPr/>
        </p:nvSpPr>
        <p:spPr>
          <a:xfrm>
            <a:off x="628702" y="388306"/>
            <a:ext cx="3373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 smtClean="0">
                <a:solidFill>
                  <a:srgbClr val="FFC000"/>
                </a:solidFill>
                <a:latin typeface="Arial Rounded MT Bold" panose="020F0704030504030204" pitchFamily="34" charset="0"/>
              </a:rPr>
              <a:t>Who</a:t>
            </a:r>
            <a:r>
              <a:rPr lang="fr-FR" sz="2800" b="1" dirty="0" smtClean="0">
                <a:solidFill>
                  <a:srgbClr val="FFC000"/>
                </a:solidFill>
                <a:latin typeface="Arial Rounded MT Bold" panose="020F0704030504030204" pitchFamily="34" charset="0"/>
              </a:rPr>
              <a:t> are </a:t>
            </a:r>
            <a:r>
              <a:rPr lang="fr-FR" sz="2800" b="1" dirty="0" err="1" smtClean="0">
                <a:solidFill>
                  <a:srgbClr val="FFC000"/>
                </a:solidFill>
                <a:latin typeface="Arial Rounded MT Bold" panose="020F0704030504030204" pitchFamily="34" charset="0"/>
              </a:rPr>
              <a:t>they</a:t>
            </a:r>
            <a:r>
              <a:rPr lang="fr-FR" sz="2800" b="1" dirty="0" smtClean="0">
                <a:solidFill>
                  <a:srgbClr val="FFC000"/>
                </a:solidFill>
                <a:latin typeface="Arial Rounded MT Bold" panose="020F0704030504030204" pitchFamily="34" charset="0"/>
              </a:rPr>
              <a:t> ?</a:t>
            </a:r>
            <a:endParaRPr lang="fr-FR" sz="2800" b="1" dirty="0">
              <a:solidFill>
                <a:srgbClr val="FFC00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3606" y="6107383"/>
            <a:ext cx="1398394" cy="59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782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 flipH="1" flipV="1">
            <a:off x="-13107" y="0"/>
            <a:ext cx="427873" cy="6874813"/>
          </a:xfrm>
          <a:prstGeom prst="rect">
            <a:avLst/>
          </a:prstGeom>
          <a:solidFill>
            <a:srgbClr val="FFC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C000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832" y="2725192"/>
            <a:ext cx="2757696" cy="202258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582" y="2762936"/>
            <a:ext cx="2213680" cy="207281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156" y="2834222"/>
            <a:ext cx="1667888" cy="1667888"/>
          </a:xfrm>
          <a:prstGeom prst="rect">
            <a:avLst/>
          </a:prstGeom>
        </p:spPr>
      </p:pic>
      <p:cxnSp>
        <p:nvCxnSpPr>
          <p:cNvPr id="12" name="Connecteur droit 11"/>
          <p:cNvCxnSpPr/>
          <p:nvPr/>
        </p:nvCxnSpPr>
        <p:spPr>
          <a:xfrm flipH="1">
            <a:off x="2395256" y="1816101"/>
            <a:ext cx="9003214" cy="47620"/>
          </a:xfrm>
          <a:prstGeom prst="line">
            <a:avLst/>
          </a:prstGeom>
          <a:ln w="57150">
            <a:solidFill>
              <a:srgbClr val="FFC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4931171" y="1863721"/>
            <a:ext cx="4295" cy="821459"/>
          </a:xfrm>
          <a:prstGeom prst="line">
            <a:avLst/>
          </a:prstGeom>
          <a:ln w="57150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>
            <a:off x="9853730" y="1816101"/>
            <a:ext cx="4295" cy="821459"/>
          </a:xfrm>
          <a:prstGeom prst="line">
            <a:avLst/>
          </a:prstGeom>
          <a:ln w="57150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>
            <a:off x="7556680" y="1816100"/>
            <a:ext cx="4295" cy="821459"/>
          </a:xfrm>
          <a:prstGeom prst="line">
            <a:avLst/>
          </a:prstGeom>
          <a:ln w="57150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>
            <a:off x="11394174" y="11656"/>
            <a:ext cx="4295" cy="1804445"/>
          </a:xfrm>
          <a:prstGeom prst="line">
            <a:avLst/>
          </a:prstGeom>
          <a:ln w="57150">
            <a:solidFill>
              <a:srgbClr val="FFC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708346" y="674827"/>
            <a:ext cx="7746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FFC000"/>
                </a:solidFill>
                <a:latin typeface="Arial Rounded MT Bold" panose="020F0704030504030204" pitchFamily="34" charset="0"/>
              </a:rPr>
              <a:t>Strategic </a:t>
            </a:r>
            <a:r>
              <a:rPr lang="fr-FR" sz="2800" b="1" dirty="0" err="1" smtClean="0">
                <a:solidFill>
                  <a:srgbClr val="FFC000"/>
                </a:solidFill>
                <a:latin typeface="Arial Rounded MT Bold" panose="020F0704030504030204" pitchFamily="34" charset="0"/>
              </a:rPr>
              <a:t>partners</a:t>
            </a:r>
            <a:r>
              <a:rPr lang="fr-FR" sz="2800" b="1" dirty="0" smtClean="0">
                <a:solidFill>
                  <a:srgbClr val="FFC000"/>
                </a:solidFill>
                <a:latin typeface="Arial Rounded MT Bold" panose="020F0704030504030204" pitchFamily="34" charset="0"/>
              </a:rPr>
              <a:t> and </a:t>
            </a:r>
            <a:r>
              <a:rPr lang="fr-FR" sz="2800" b="1" dirty="0" err="1" smtClean="0">
                <a:solidFill>
                  <a:srgbClr val="FFC000"/>
                </a:solidFill>
                <a:latin typeface="Arial Rounded MT Bold" panose="020F0704030504030204" pitchFamily="34" charset="0"/>
              </a:rPr>
              <a:t>market</a:t>
            </a:r>
            <a:r>
              <a:rPr lang="fr-FR" sz="2800" b="1" dirty="0" smtClean="0">
                <a:solidFill>
                  <a:srgbClr val="FFC000"/>
                </a:solidFill>
                <a:latin typeface="Arial Rounded MT Bold" panose="020F0704030504030204" pitchFamily="34" charset="0"/>
              </a:rPr>
              <a:t> insights </a:t>
            </a:r>
            <a:endParaRPr lang="fr-FR" sz="2800" b="1" dirty="0">
              <a:solidFill>
                <a:srgbClr val="FFC00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351" y="2679267"/>
            <a:ext cx="2195640" cy="2172220"/>
          </a:xfrm>
          <a:prstGeom prst="rect">
            <a:avLst/>
          </a:prstGeom>
        </p:spPr>
      </p:pic>
      <p:cxnSp>
        <p:nvCxnSpPr>
          <p:cNvPr id="16" name="Connecteur droit 15"/>
          <p:cNvCxnSpPr/>
          <p:nvPr/>
        </p:nvCxnSpPr>
        <p:spPr>
          <a:xfrm>
            <a:off x="2393109" y="1893031"/>
            <a:ext cx="4295" cy="821459"/>
          </a:xfrm>
          <a:prstGeom prst="line">
            <a:avLst/>
          </a:prstGeom>
          <a:ln w="57150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3606" y="6107383"/>
            <a:ext cx="1398394" cy="598465"/>
          </a:xfrm>
          <a:prstGeom prst="rect">
            <a:avLst/>
          </a:prstGeom>
        </p:spPr>
      </p:pic>
      <p:cxnSp>
        <p:nvCxnSpPr>
          <p:cNvPr id="19" name="Connecteur droit 18"/>
          <p:cNvCxnSpPr/>
          <p:nvPr/>
        </p:nvCxnSpPr>
        <p:spPr>
          <a:xfrm>
            <a:off x="11429025" y="1149482"/>
            <a:ext cx="11471" cy="6705255"/>
          </a:xfrm>
          <a:prstGeom prst="line">
            <a:avLst/>
          </a:prstGeom>
          <a:ln w="57150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4209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737" y="2002063"/>
            <a:ext cx="3938357" cy="393835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459" y="1042772"/>
            <a:ext cx="1037246" cy="103724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592" y="1149743"/>
            <a:ext cx="2083502" cy="1795442"/>
          </a:xfrm>
          <a:prstGeom prst="rect">
            <a:avLst/>
          </a:prstGeom>
        </p:spPr>
      </p:pic>
      <p:sp>
        <p:nvSpPr>
          <p:cNvPr id="7" name="Interdiction 6"/>
          <p:cNvSpPr/>
          <p:nvPr/>
        </p:nvSpPr>
        <p:spPr>
          <a:xfrm>
            <a:off x="5499160" y="784575"/>
            <a:ext cx="2790401" cy="2146936"/>
          </a:xfrm>
          <a:prstGeom prst="noSmoking">
            <a:avLst/>
          </a:prstGeom>
          <a:solidFill>
            <a:srgbClr val="FF0000">
              <a:alpha val="47000"/>
            </a:srgb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8685993" y="919324"/>
            <a:ext cx="257277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600" b="1" dirty="0">
                <a:solidFill>
                  <a:srgbClr val="FF9F00"/>
                </a:solidFill>
                <a:latin typeface="Agency FB" panose="020B0503020202020204" pitchFamily="34" charset="0"/>
                <a:cs typeface="Andalus" panose="02020603050405020304" pitchFamily="18" charset="-78"/>
              </a:rPr>
              <a:t>90%</a:t>
            </a: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5483221" y="3207358"/>
            <a:ext cx="5587400" cy="17237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 dirty="0" smtClean="0">
                <a:solidFill>
                  <a:srgbClr val="FF9F00"/>
                </a:solidFill>
                <a:latin typeface="Arial Rounded MT Bold" panose="020F0704030504030204" pitchFamily="34" charset="0"/>
              </a:rPr>
              <a:t>LIMITED ACCESS </a:t>
            </a:r>
            <a:br>
              <a:rPr lang="fr-FR" b="1" dirty="0" smtClean="0">
                <a:solidFill>
                  <a:srgbClr val="FF9F00"/>
                </a:solidFill>
                <a:latin typeface="Arial Rounded MT Bold" panose="020F0704030504030204" pitchFamily="34" charset="0"/>
              </a:rPr>
            </a:br>
            <a:r>
              <a:rPr lang="fr-FR" b="1" dirty="0" smtClean="0">
                <a:solidFill>
                  <a:srgbClr val="FF9F00"/>
                </a:solidFill>
                <a:latin typeface="Arial Rounded MT Bold" panose="020F0704030504030204" pitchFamily="34" charset="0"/>
              </a:rPr>
              <a:t>TO INFORMATION</a:t>
            </a:r>
            <a:r>
              <a:rPr lang="fr-FR" sz="4800" b="1" dirty="0" smtClean="0">
                <a:solidFill>
                  <a:srgbClr val="FF9F00"/>
                </a:solidFill>
              </a:rPr>
              <a:t> </a:t>
            </a:r>
            <a:endParaRPr lang="fr-FR" sz="4800" b="1" dirty="0">
              <a:solidFill>
                <a:srgbClr val="FF9F00"/>
              </a:solidFill>
            </a:endParaRPr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>
            <a:off x="3842479" y="4766179"/>
            <a:ext cx="8349521" cy="17237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 dirty="0" smtClean="0">
                <a:solidFill>
                  <a:srgbClr val="FF9F00"/>
                </a:solidFill>
                <a:latin typeface="Arial Rounded MT Bold" panose="020F0704030504030204" pitchFamily="34" charset="0"/>
              </a:rPr>
              <a:t>UNEQUAL OPPORTUNITIES</a:t>
            </a:r>
            <a:r>
              <a:rPr lang="fr-FR" sz="4800" b="1" dirty="0" smtClean="0">
                <a:solidFill>
                  <a:srgbClr val="FF9F00"/>
                </a:solidFill>
              </a:rPr>
              <a:t> </a:t>
            </a:r>
            <a:endParaRPr lang="fr-FR" sz="4800" b="1" dirty="0">
              <a:solidFill>
                <a:srgbClr val="FF9F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 flipH="1" flipV="1">
            <a:off x="-13107" y="0"/>
            <a:ext cx="427873" cy="6874813"/>
          </a:xfrm>
          <a:prstGeom prst="rect">
            <a:avLst/>
          </a:prstGeom>
          <a:solidFill>
            <a:srgbClr val="FFC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C000"/>
              </a:solidFill>
            </a:endParaRPr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497541" y="124003"/>
            <a:ext cx="8211029" cy="9967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err="1" smtClean="0">
                <a:latin typeface="Arial Rounded MT Bold" panose="020F0704030504030204" pitchFamily="34" charset="0"/>
              </a:rPr>
              <a:t>Problem</a:t>
            </a:r>
            <a:r>
              <a:rPr lang="fr-FR" sz="4000" dirty="0" smtClean="0"/>
              <a:t> </a:t>
            </a:r>
            <a:endParaRPr lang="fr-FR" sz="4000" dirty="0"/>
          </a:p>
        </p:txBody>
      </p:sp>
      <p:sp>
        <p:nvSpPr>
          <p:cNvPr id="13" name="Rectangle 12"/>
          <p:cNvSpPr/>
          <p:nvPr/>
        </p:nvSpPr>
        <p:spPr>
          <a:xfrm flipV="1">
            <a:off x="257183" y="909122"/>
            <a:ext cx="2680890" cy="65435"/>
          </a:xfrm>
          <a:prstGeom prst="rect">
            <a:avLst/>
          </a:prstGeom>
          <a:solidFill>
            <a:srgbClr val="FFC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324" y="2539500"/>
            <a:ext cx="2516155" cy="218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586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81481E-6 L -0.25 4.81481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6 L -0.25 3.7037E-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" name="Groupe 19"/>
          <p:cNvGrpSpPr/>
          <p:nvPr/>
        </p:nvGrpSpPr>
        <p:grpSpPr>
          <a:xfrm>
            <a:off x="8160304" y="0"/>
            <a:ext cx="4031696" cy="6858000"/>
            <a:chOff x="8160304" y="0"/>
            <a:chExt cx="4031696" cy="6858000"/>
          </a:xfrm>
        </p:grpSpPr>
        <p:sp>
          <p:nvSpPr>
            <p:cNvPr id="16" name="Rectangle 15"/>
            <p:cNvSpPr/>
            <p:nvPr/>
          </p:nvSpPr>
          <p:spPr>
            <a:xfrm>
              <a:off x="8160304" y="0"/>
              <a:ext cx="4031696" cy="6858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6" name="Groupe 5"/>
            <p:cNvGrpSpPr/>
            <p:nvPr/>
          </p:nvGrpSpPr>
          <p:grpSpPr>
            <a:xfrm>
              <a:off x="8269188" y="2032814"/>
              <a:ext cx="3128405" cy="3429016"/>
              <a:chOff x="8269188" y="2032814"/>
              <a:chExt cx="3128405" cy="3429016"/>
            </a:xfrm>
          </p:grpSpPr>
          <p:sp>
            <p:nvSpPr>
              <p:cNvPr id="12" name="ZoneTexte 11"/>
              <p:cNvSpPr txBox="1"/>
              <p:nvPr/>
            </p:nvSpPr>
            <p:spPr>
              <a:xfrm>
                <a:off x="8503994" y="5000165"/>
                <a:ext cx="265879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>
                    <a:latin typeface="Arial Rounded MT Bold" panose="020F0704030504030204" pitchFamily="34" charset="0"/>
                  </a:rPr>
                  <a:t>Social inclusion</a:t>
                </a:r>
              </a:p>
            </p:txBody>
          </p:sp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69188" y="2032814"/>
                <a:ext cx="3128405" cy="2752165"/>
              </a:xfrm>
              <a:prstGeom prst="rect">
                <a:avLst/>
              </a:prstGeom>
            </p:spPr>
          </p:pic>
        </p:grpSp>
      </p:grpSp>
      <p:grpSp>
        <p:nvGrpSpPr>
          <p:cNvPr id="19" name="Groupe 18"/>
          <p:cNvGrpSpPr/>
          <p:nvPr/>
        </p:nvGrpSpPr>
        <p:grpSpPr>
          <a:xfrm>
            <a:off x="4031696" y="0"/>
            <a:ext cx="4128608" cy="6858000"/>
            <a:chOff x="4031696" y="0"/>
            <a:chExt cx="4128608" cy="6858000"/>
          </a:xfrm>
        </p:grpSpPr>
        <p:sp>
          <p:nvSpPr>
            <p:cNvPr id="15" name="Rectangle 14"/>
            <p:cNvSpPr/>
            <p:nvPr/>
          </p:nvSpPr>
          <p:spPr>
            <a:xfrm>
              <a:off x="4031696" y="0"/>
              <a:ext cx="4128608" cy="6858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4641807" y="2080074"/>
              <a:ext cx="3017270" cy="3381756"/>
              <a:chOff x="4641807" y="2080074"/>
              <a:chExt cx="3017270" cy="3381756"/>
            </a:xfrm>
          </p:grpSpPr>
          <p:sp>
            <p:nvSpPr>
              <p:cNvPr id="11" name="ZoneTexte 10"/>
              <p:cNvSpPr txBox="1"/>
              <p:nvPr/>
            </p:nvSpPr>
            <p:spPr>
              <a:xfrm>
                <a:off x="4979468" y="5000165"/>
                <a:ext cx="20538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>
                    <a:latin typeface="Arial Rounded MT Bold" panose="020F0704030504030204" pitchFamily="34" charset="0"/>
                  </a:rPr>
                  <a:t>Suitable job</a:t>
                </a:r>
              </a:p>
            </p:txBody>
          </p:sp>
          <p:pic>
            <p:nvPicPr>
              <p:cNvPr id="2" name="Image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1807" y="2080074"/>
                <a:ext cx="3017270" cy="2657643"/>
              </a:xfrm>
              <a:prstGeom prst="rect">
                <a:avLst/>
              </a:prstGeom>
            </p:spPr>
          </p:pic>
        </p:grpSp>
      </p:grpSp>
      <p:sp>
        <p:nvSpPr>
          <p:cNvPr id="13" name="ZoneTexte 12"/>
          <p:cNvSpPr txBox="1"/>
          <p:nvPr/>
        </p:nvSpPr>
        <p:spPr>
          <a:xfrm flipH="1">
            <a:off x="4036706" y="460422"/>
            <a:ext cx="3939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smtClean="0">
                <a:latin typeface="Arial Rounded MT Bold" panose="020F0704030504030204" pitchFamily="34" charset="0"/>
              </a:rPr>
              <a:t>Our impact</a:t>
            </a:r>
            <a:endParaRPr lang="fr-FR" sz="3600" dirty="0">
              <a:latin typeface="Arial Rounded MT Bold" panose="020F0704030504030204" pitchFamily="34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3392" y="5664793"/>
            <a:ext cx="2210562" cy="1193207"/>
          </a:xfrm>
          <a:prstGeom prst="rect">
            <a:avLst/>
          </a:prstGeom>
        </p:spPr>
      </p:pic>
      <p:grpSp>
        <p:nvGrpSpPr>
          <p:cNvPr id="17" name="Groupe 16"/>
          <p:cNvGrpSpPr/>
          <p:nvPr/>
        </p:nvGrpSpPr>
        <p:grpSpPr>
          <a:xfrm>
            <a:off x="0" y="-1"/>
            <a:ext cx="4414125" cy="6837895"/>
            <a:chOff x="0" y="-1"/>
            <a:chExt cx="4414125" cy="6837895"/>
          </a:xfrm>
        </p:grpSpPr>
        <p:sp>
          <p:nvSpPr>
            <p:cNvPr id="8" name="Rectangle 7"/>
            <p:cNvSpPr/>
            <p:nvPr/>
          </p:nvSpPr>
          <p:spPr>
            <a:xfrm>
              <a:off x="0" y="-1"/>
              <a:ext cx="4031696" cy="683789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132580" y="1882250"/>
              <a:ext cx="4281545" cy="3579580"/>
              <a:chOff x="160715" y="1882250"/>
              <a:chExt cx="4281545" cy="3579580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976640" y="5000165"/>
                <a:ext cx="25321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>
                    <a:latin typeface="Arial Rounded MT Bold" panose="020F0704030504030204" pitchFamily="34" charset="0"/>
                  </a:rPr>
                  <a:t>High education</a:t>
                </a:r>
              </a:p>
            </p:txBody>
          </p:sp>
          <p:pic>
            <p:nvPicPr>
              <p:cNvPr id="14" name="Image 1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715" y="1882250"/>
                <a:ext cx="4281545" cy="305329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9155944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/>
          <p:nvPr/>
        </p:nvSpPr>
        <p:spPr>
          <a:xfrm>
            <a:off x="3480621" y="914399"/>
            <a:ext cx="5117690" cy="48817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078414" y="2735825"/>
            <a:ext cx="3922103" cy="193941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>
                <a:latin typeface="Arial Rounded MT Bold" panose="020F0704030504030204" pitchFamily="34" charset="0"/>
              </a:rPr>
              <a:t>Let’s talk Business !</a:t>
            </a:r>
            <a:endParaRPr lang="fr-FR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29983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4691" y="0"/>
            <a:ext cx="12192000" cy="6867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/>
          <p:cNvSpPr txBox="1"/>
          <p:nvPr/>
        </p:nvSpPr>
        <p:spPr>
          <a:xfrm>
            <a:off x="215980" y="199302"/>
            <a:ext cx="4327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FFC000"/>
                </a:solidFill>
                <a:latin typeface="Arial Rounded MT Bold" panose="020F0704030504030204" pitchFamily="34" charset="0"/>
              </a:rPr>
              <a:t>Revenue model</a:t>
            </a:r>
          </a:p>
        </p:txBody>
      </p:sp>
      <p:sp>
        <p:nvSpPr>
          <p:cNvPr id="5" name="Rectangle 4"/>
          <p:cNvSpPr/>
          <p:nvPr/>
        </p:nvSpPr>
        <p:spPr>
          <a:xfrm flipV="1">
            <a:off x="0" y="747303"/>
            <a:ext cx="3826412" cy="6026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C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64566" y="1053723"/>
            <a:ext cx="9537895" cy="7760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364566" y="1949308"/>
            <a:ext cx="9537895" cy="7760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1364566" y="2888086"/>
            <a:ext cx="9537895" cy="7760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364566" y="3826864"/>
            <a:ext cx="9537895" cy="77606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1451876" y="4777786"/>
            <a:ext cx="4470621" cy="77606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6541478" y="4752357"/>
            <a:ext cx="4234374" cy="776067"/>
          </a:xfrm>
          <a:prstGeom prst="rect">
            <a:avLst/>
          </a:prstGeom>
          <a:solidFill>
            <a:srgbClr val="BF9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3179297" y="5775254"/>
            <a:ext cx="5824025" cy="77606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/>
          <p:cNvSpPr txBox="1"/>
          <p:nvPr/>
        </p:nvSpPr>
        <p:spPr>
          <a:xfrm>
            <a:off x="1688965" y="1141344"/>
            <a:ext cx="1971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Product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7777929" y="1115977"/>
            <a:ext cx="3197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</a:rPr>
              <a:t>             </a:t>
            </a:r>
            <a:r>
              <a:rPr lang="fr-FR" sz="3600" b="1" kern="0" dirty="0" smtClean="0"/>
              <a:t>420</a:t>
            </a:r>
            <a:r>
              <a:rPr kumimoji="0" lang="fr-FR" sz="3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 TND</a:t>
            </a:r>
            <a:endParaRPr kumimoji="0" lang="fr-FR" sz="20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1688961" y="2111002"/>
            <a:ext cx="2759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</a:rPr>
              <a:t>Costs</a:t>
            </a:r>
            <a:endParaRPr kumimoji="0" lang="fr-FR" sz="20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7624359" y="2007999"/>
            <a:ext cx="3351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              </a:t>
            </a:r>
            <a:r>
              <a:rPr kumimoji="0" lang="fr-FR" sz="3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210 TND</a:t>
            </a:r>
            <a:endParaRPr kumimoji="0" lang="fr-FR" sz="20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1688962" y="3002373"/>
            <a:ext cx="2759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Gross </a:t>
            </a:r>
            <a:r>
              <a:rPr kumimoji="0" lang="fr-FR" sz="36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</a:rPr>
              <a:t>margin</a:t>
            </a:r>
            <a:r>
              <a:rPr kumimoji="0" lang="fr-FR" sz="3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 </a:t>
            </a:r>
            <a:endParaRPr kumimoji="0" lang="fr-FR" sz="20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9590436" y="2965760"/>
            <a:ext cx="1414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50%</a:t>
            </a:r>
            <a:endParaRPr kumimoji="0" lang="fr-FR" sz="20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1688961" y="3891731"/>
            <a:ext cx="5038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</a:rPr>
              <a:t>Number</a:t>
            </a:r>
            <a:r>
              <a:rPr kumimoji="0" lang="fr-FR" sz="3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 of sales/</a:t>
            </a:r>
            <a:r>
              <a:rPr kumimoji="0" lang="fr-FR" sz="36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</a:rPr>
              <a:t>year</a:t>
            </a:r>
            <a:endParaRPr kumimoji="0" lang="fr-FR" sz="20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9590436" y="3886711"/>
            <a:ext cx="1452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250</a:t>
            </a:r>
            <a:r>
              <a:rPr kumimoji="0" lang="fr-FR" sz="3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fr-FR" sz="2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1460049" y="4772470"/>
            <a:ext cx="4462448" cy="7078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prstClr val="white"/>
                </a:solidFill>
                <a:latin typeface="Arial Narrow" panose="020B0606020202030204" pitchFamily="34" charset="0"/>
              </a:rPr>
              <a:t>Turnover </a:t>
            </a:r>
            <a:r>
              <a:rPr lang="fr-FR" sz="4000" dirty="0" smtClean="0">
                <a:solidFill>
                  <a:prstClr val="white"/>
                </a:solidFill>
                <a:latin typeface="Arial Narrow" panose="020B0606020202030204" pitchFamily="34" charset="0"/>
              </a:rPr>
              <a:t>105 000 </a:t>
            </a:r>
            <a:r>
              <a:rPr lang="fr-FR" sz="4000" dirty="0">
                <a:solidFill>
                  <a:prstClr val="white"/>
                </a:solidFill>
                <a:latin typeface="Arial Narrow" panose="020B0606020202030204" pitchFamily="34" charset="0"/>
              </a:rPr>
              <a:t>TND</a:t>
            </a:r>
            <a:endParaRPr lang="fr-FR" sz="2400" dirty="0">
              <a:solidFill>
                <a:prstClr val="white"/>
              </a:solidFill>
              <a:latin typeface="Arial Narrow" panose="020B0606020202030204" pitchFamily="34" charset="0"/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6597748" y="4776326"/>
            <a:ext cx="4121834" cy="7078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prstClr val="white"/>
                </a:solidFill>
                <a:latin typeface="Arial Narrow" panose="020B0606020202030204" pitchFamily="34" charset="0"/>
              </a:rPr>
              <a:t>Charges </a:t>
            </a:r>
            <a:r>
              <a:rPr lang="fr-FR" sz="4000" dirty="0" smtClean="0">
                <a:solidFill>
                  <a:prstClr val="white"/>
                </a:solidFill>
                <a:latin typeface="Arial Narrow" panose="020B0606020202030204" pitchFamily="34" charset="0"/>
              </a:rPr>
              <a:t>52 500 </a:t>
            </a:r>
            <a:r>
              <a:rPr lang="fr-FR" sz="4000" dirty="0">
                <a:solidFill>
                  <a:prstClr val="white"/>
                </a:solidFill>
                <a:latin typeface="Arial Narrow" panose="020B0606020202030204" pitchFamily="34" charset="0"/>
              </a:rPr>
              <a:t>TND</a:t>
            </a:r>
            <a:endParaRPr lang="fr-FR" sz="2400" dirty="0">
              <a:solidFill>
                <a:prstClr val="white"/>
              </a:solidFill>
              <a:latin typeface="Arial Narrow" panose="020B0606020202030204" pitchFamily="34" charset="0"/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3174606" y="5749315"/>
            <a:ext cx="5775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prstClr val="white"/>
                </a:solidFill>
                <a:latin typeface="Arial Narrow" panose="020B0606020202030204" pitchFamily="34" charset="0"/>
              </a:rPr>
              <a:t>Gross profit 52 500 TND/</a:t>
            </a:r>
            <a:r>
              <a:rPr lang="fr-FR" sz="4000" dirty="0" err="1" smtClean="0">
                <a:solidFill>
                  <a:prstClr val="white"/>
                </a:solidFill>
                <a:latin typeface="Arial Narrow" panose="020B0606020202030204" pitchFamily="34" charset="0"/>
              </a:rPr>
              <a:t>Year</a:t>
            </a:r>
            <a:endParaRPr lang="fr-FR" sz="2400" dirty="0">
              <a:solidFill>
                <a:prstClr val="white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24" name="Connecteur droit 23"/>
          <p:cNvCxnSpPr/>
          <p:nvPr/>
        </p:nvCxnSpPr>
        <p:spPr>
          <a:xfrm>
            <a:off x="11226856" y="42765"/>
            <a:ext cx="14068" cy="4431323"/>
          </a:xfrm>
          <a:prstGeom prst="line">
            <a:avLst/>
          </a:prstGeom>
          <a:ln w="57150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>
            <a:off x="11406553" y="2965939"/>
            <a:ext cx="14068" cy="4431323"/>
          </a:xfrm>
          <a:prstGeom prst="line">
            <a:avLst/>
          </a:prstGeom>
          <a:ln w="57150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Imag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3606" y="6107383"/>
            <a:ext cx="1398394" cy="59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4122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52400" y="184316"/>
            <a:ext cx="3394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/>
              <a:t>Distribution</a:t>
            </a:r>
            <a:endParaRPr lang="fr-FR" sz="3200" b="1" dirty="0"/>
          </a:p>
        </p:txBody>
      </p:sp>
      <p:pic>
        <p:nvPicPr>
          <p:cNvPr id="5" name="Picture 8" descr="RÃ©sultat de recherche d'images pour &quot;NGO icon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776" y="184316"/>
            <a:ext cx="1389652" cy="138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698" y="-8106"/>
            <a:ext cx="1447560" cy="144756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218" y="1345768"/>
            <a:ext cx="1447560" cy="1447560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698" y="2723400"/>
            <a:ext cx="1447560" cy="1447560"/>
          </a:xfrm>
          <a:prstGeom prst="rect">
            <a:avLst/>
          </a:prstGeom>
        </p:spPr>
      </p:pic>
      <p:sp>
        <p:nvSpPr>
          <p:cNvPr id="36" name="ZoneTexte 35"/>
          <p:cNvSpPr txBox="1"/>
          <p:nvPr/>
        </p:nvSpPr>
        <p:spPr>
          <a:xfrm>
            <a:off x="10786758" y="2312980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Consumer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10786758" y="1063131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Consumer</a:t>
            </a:r>
          </a:p>
        </p:txBody>
      </p:sp>
      <p:sp>
        <p:nvSpPr>
          <p:cNvPr id="38" name="ZoneTexte 37"/>
          <p:cNvSpPr txBox="1"/>
          <p:nvPr/>
        </p:nvSpPr>
        <p:spPr>
          <a:xfrm>
            <a:off x="10890258" y="3810894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Consumer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459" y="1857874"/>
            <a:ext cx="1422345" cy="142234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6355" y="3428981"/>
            <a:ext cx="1391002" cy="139100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850" y="2236971"/>
            <a:ext cx="2437687" cy="1043248"/>
          </a:xfrm>
          <a:prstGeom prst="rect">
            <a:avLst/>
          </a:prstGeom>
        </p:spPr>
      </p:pic>
      <p:sp>
        <p:nvSpPr>
          <p:cNvPr id="8" name="Accolade ouvrante 7"/>
          <p:cNvSpPr/>
          <p:nvPr/>
        </p:nvSpPr>
        <p:spPr>
          <a:xfrm>
            <a:off x="3673382" y="572124"/>
            <a:ext cx="518395" cy="4220376"/>
          </a:xfrm>
          <a:prstGeom prst="leftBrace">
            <a:avLst/>
          </a:prstGeom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0" name="Connecteur droit 29"/>
          <p:cNvCxnSpPr/>
          <p:nvPr/>
        </p:nvCxnSpPr>
        <p:spPr>
          <a:xfrm flipV="1">
            <a:off x="6944391" y="1166462"/>
            <a:ext cx="2475567" cy="37988"/>
          </a:xfrm>
          <a:prstGeom prst="line">
            <a:avLst/>
          </a:prstGeom>
          <a:ln w="38100">
            <a:solidFill>
              <a:srgbClr val="ED7D3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/>
          <p:nvPr/>
        </p:nvCxnSpPr>
        <p:spPr>
          <a:xfrm flipV="1">
            <a:off x="6876171" y="2497646"/>
            <a:ext cx="2475567" cy="37988"/>
          </a:xfrm>
          <a:prstGeom prst="line">
            <a:avLst/>
          </a:prstGeom>
          <a:ln w="38100">
            <a:solidFill>
              <a:srgbClr val="ED7D3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/>
          <p:nvPr/>
        </p:nvCxnSpPr>
        <p:spPr>
          <a:xfrm flipV="1">
            <a:off x="6895783" y="4011783"/>
            <a:ext cx="2475567" cy="37988"/>
          </a:xfrm>
          <a:prstGeom prst="line">
            <a:avLst/>
          </a:prstGeom>
          <a:ln w="38100">
            <a:solidFill>
              <a:srgbClr val="ED7D3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Image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459" y="5125505"/>
            <a:ext cx="1732495" cy="1732495"/>
          </a:xfrm>
          <a:prstGeom prst="rect">
            <a:avLst/>
          </a:prstGeom>
        </p:spPr>
      </p:pic>
      <p:pic>
        <p:nvPicPr>
          <p:cNvPr id="43" name="Imag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5474" y="5388570"/>
            <a:ext cx="612464" cy="261828"/>
          </a:xfrm>
          <a:prstGeom prst="rect">
            <a:avLst/>
          </a:prstGeom>
        </p:spPr>
      </p:pic>
      <p:cxnSp>
        <p:nvCxnSpPr>
          <p:cNvPr id="45" name="Connecteur droit 44"/>
          <p:cNvCxnSpPr/>
          <p:nvPr/>
        </p:nvCxnSpPr>
        <p:spPr>
          <a:xfrm>
            <a:off x="2000293" y="3473340"/>
            <a:ext cx="29442" cy="2672627"/>
          </a:xfrm>
          <a:prstGeom prst="line">
            <a:avLst/>
          </a:prstGeom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Connecteur droit 49"/>
          <p:cNvCxnSpPr/>
          <p:nvPr/>
        </p:nvCxnSpPr>
        <p:spPr>
          <a:xfrm flipV="1">
            <a:off x="2000293" y="6107979"/>
            <a:ext cx="2475567" cy="37988"/>
          </a:xfrm>
          <a:prstGeom prst="line">
            <a:avLst/>
          </a:prstGeom>
          <a:ln w="38100">
            <a:solidFill>
              <a:srgbClr val="ED7D3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2284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39135" y="1103520"/>
            <a:ext cx="10655311" cy="9490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7203485"/>
              </p:ext>
            </p:extLst>
          </p:nvPr>
        </p:nvGraphicFramePr>
        <p:xfrm>
          <a:off x="839135" y="1103520"/>
          <a:ext cx="10630010" cy="492626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931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96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46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46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46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446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955533">
                <a:tc>
                  <a:txBody>
                    <a:bodyPr/>
                    <a:lstStyle/>
                    <a:p>
                      <a:endParaRPr lang="fr-FR" sz="1800" b="0" dirty="0">
                        <a:solidFill>
                          <a:schemeClr val="bg1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kern="1200" dirty="0">
                          <a:effectLst/>
                        </a:rPr>
                        <a:t>     </a:t>
                      </a:r>
                      <a:endParaRPr lang="fr-FR" sz="1800" kern="1200" dirty="0">
                        <a:effectLst/>
                      </a:endParaRPr>
                    </a:p>
                    <a:p>
                      <a:endParaRPr lang="fr-FR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r>
                        <a:rPr lang="en-US" sz="1800" u="none" kern="1200" dirty="0">
                          <a:effectLst/>
                        </a:rPr>
                        <a:t>      </a:t>
                      </a:r>
                      <a:endParaRPr lang="fr-FR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800" u="none" kern="1200" dirty="0">
                        <a:effectLst/>
                      </a:endParaRPr>
                    </a:p>
                    <a:p>
                      <a:r>
                        <a:rPr lang="en-US" sz="1800" u="none" kern="1200" dirty="0">
                          <a:effectLst/>
                        </a:rPr>
                        <a:t> </a:t>
                      </a:r>
                      <a:endParaRPr lang="fr-FR" u="none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r>
                        <a:rPr lang="en-US" sz="1800" u="none" kern="1200" dirty="0">
                          <a:effectLst/>
                        </a:rPr>
                        <a:t>          </a:t>
                      </a:r>
                      <a:endParaRPr lang="fr-FR" u="none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r>
                        <a:rPr lang="fr-FR" dirty="0"/>
                        <a:t>     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1086">
                <a:tc>
                  <a:txBody>
                    <a:bodyPr/>
                    <a:lstStyle/>
                    <a:p>
                      <a:r>
                        <a:rPr lang="fr-FR" sz="2800" b="1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fr-FR" sz="2800" b="1" dirty="0" smtClean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Price </a:t>
                      </a:r>
                      <a:r>
                        <a:rPr lang="fr-FR" sz="2400" b="1" dirty="0" smtClean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(USD)</a:t>
                      </a:r>
                      <a:endParaRPr lang="fr-FR" sz="2400" b="1" dirty="0">
                        <a:solidFill>
                          <a:schemeClr val="bg1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2000" b="1" dirty="0">
                        <a:solidFill>
                          <a:schemeClr val="bg1"/>
                        </a:solidFill>
                        <a:latin typeface="Arial Rounded MT Bold" panose="020F07040305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1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</a:rPr>
                        <a:t>  $5000</a:t>
                      </a:r>
                    </a:p>
                    <a:p>
                      <a:endParaRPr lang="fr-FR" sz="2000" b="1" dirty="0">
                        <a:solidFill>
                          <a:schemeClr val="bg1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6">
                            <a:lumMod val="60000"/>
                            <a:lumOff val="40000"/>
                            <a:shade val="30000"/>
                            <a:satMod val="115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  <a:shade val="67500"/>
                            <a:satMod val="115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2000" b="1" dirty="0">
                        <a:solidFill>
                          <a:schemeClr val="bg1"/>
                        </a:solidFill>
                        <a:latin typeface="Arial Rounded MT Bold" panose="020F0704030504030204" pitchFamily="34" charset="0"/>
                      </a:endParaRPr>
                    </a:p>
                    <a:p>
                      <a:pPr algn="ctr"/>
                      <a:r>
                        <a:rPr lang="fr-FR" sz="2000" b="1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</a:rPr>
                        <a:t>$5995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6">
                            <a:lumMod val="60000"/>
                            <a:lumOff val="40000"/>
                            <a:shade val="30000"/>
                            <a:satMod val="115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  <a:shade val="67500"/>
                            <a:satMod val="115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endParaRPr lang="fr-FR" sz="2000" b="1" dirty="0">
                        <a:solidFill>
                          <a:schemeClr val="bg1"/>
                        </a:solidFill>
                        <a:latin typeface="Arial Rounded MT Bold" panose="020F0704030504030204" pitchFamily="34" charset="0"/>
                      </a:endParaRPr>
                    </a:p>
                    <a:p>
                      <a:r>
                        <a:rPr lang="fr-FR" sz="2000" b="1" kern="1200" dirty="0" smtClean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</a:rPr>
                        <a:t>    $3250</a:t>
                      </a:r>
                      <a:endParaRPr lang="fr-FR" sz="2000" b="1" dirty="0">
                        <a:solidFill>
                          <a:schemeClr val="tx1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6">
                            <a:lumMod val="60000"/>
                            <a:lumOff val="40000"/>
                            <a:shade val="30000"/>
                            <a:satMod val="115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  <a:shade val="67500"/>
                            <a:satMod val="115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endParaRPr lang="fr-FR" sz="2000" b="1" dirty="0">
                        <a:solidFill>
                          <a:schemeClr val="bg1"/>
                        </a:solidFill>
                        <a:latin typeface="Arial Rounded MT Bold" panose="020F0704030504030204" pitchFamily="34" charset="0"/>
                      </a:endParaRPr>
                    </a:p>
                    <a:p>
                      <a:r>
                        <a:rPr lang="fr-FR" sz="2000" b="1" kern="1200" dirty="0">
                          <a:solidFill>
                            <a:schemeClr val="bg1"/>
                          </a:solidFill>
                          <a:effectLst/>
                          <a:latin typeface="Arial Rounded MT Bold" panose="020F0704030504030204" pitchFamily="34" charset="0"/>
                        </a:rPr>
                        <a:t>   </a:t>
                      </a:r>
                      <a:r>
                        <a:rPr lang="fr-FR" sz="2000" b="1" kern="1200" dirty="0" smtClean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</a:rPr>
                        <a:t>$5950 </a:t>
                      </a:r>
                      <a:endParaRPr lang="fr-FR" sz="2000" b="1" dirty="0">
                        <a:solidFill>
                          <a:schemeClr val="tx1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6">
                            <a:lumMod val="60000"/>
                            <a:lumOff val="40000"/>
                            <a:shade val="30000"/>
                            <a:satMod val="115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  <a:shade val="67500"/>
                            <a:satMod val="115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000" b="1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    </a:t>
                      </a:r>
                      <a:endParaRPr lang="fr-FR" sz="2000" b="1" dirty="0" smtClean="0">
                        <a:solidFill>
                          <a:schemeClr val="bg1"/>
                        </a:solidFill>
                        <a:latin typeface="Arial Rounded MT Bold" panose="020F0704030504030204" pitchFamily="34" charset="0"/>
                      </a:endParaRPr>
                    </a:p>
                    <a:p>
                      <a:r>
                        <a:rPr lang="fr-FR" sz="2000" b="1" baseline="0" dirty="0" smtClean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    </a:t>
                      </a:r>
                      <a:r>
                        <a:rPr lang="fr-FR" sz="2800" b="1" baseline="0" dirty="0" smtClean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</a:rPr>
                        <a:t>$</a:t>
                      </a:r>
                      <a:r>
                        <a:rPr lang="fr-FR" sz="2800" b="1" dirty="0" smtClean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</a:rPr>
                        <a:t>149</a:t>
                      </a:r>
                      <a:endParaRPr lang="fr-FR" sz="2000" b="1" dirty="0">
                        <a:solidFill>
                          <a:schemeClr val="tx1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6">
                            <a:lumMod val="60000"/>
                            <a:lumOff val="40000"/>
                            <a:shade val="30000"/>
                            <a:satMod val="115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  <a:shade val="67500"/>
                            <a:satMod val="115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3916">
                <a:tc>
                  <a:txBody>
                    <a:bodyPr/>
                    <a:lstStyle/>
                    <a:p>
                      <a:r>
                        <a:rPr lang="fr-FR" sz="2800" b="1" dirty="0" err="1" smtClean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Text</a:t>
                      </a:r>
                      <a:r>
                        <a:rPr lang="fr-FR" sz="2800" b="1" baseline="0" dirty="0" smtClean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 recognition</a:t>
                      </a:r>
                      <a:endParaRPr lang="fr-FR" sz="2800" b="1" dirty="0">
                        <a:solidFill>
                          <a:schemeClr val="bg1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6">
                            <a:lumMod val="60000"/>
                            <a:lumOff val="40000"/>
                            <a:shade val="30000"/>
                            <a:satMod val="115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  <a:shade val="67500"/>
                            <a:satMod val="115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6">
                            <a:lumMod val="60000"/>
                            <a:lumOff val="40000"/>
                            <a:shade val="30000"/>
                            <a:satMod val="115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  <a:shade val="67500"/>
                            <a:satMod val="115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6">
                            <a:lumMod val="60000"/>
                            <a:lumOff val="40000"/>
                            <a:shade val="30000"/>
                            <a:satMod val="115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  <a:shade val="67500"/>
                            <a:satMod val="115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6">
                            <a:lumMod val="60000"/>
                            <a:lumOff val="40000"/>
                            <a:shade val="30000"/>
                            <a:satMod val="115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  <a:shade val="67500"/>
                            <a:satMod val="115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6">
                            <a:lumMod val="60000"/>
                            <a:lumOff val="40000"/>
                            <a:shade val="30000"/>
                            <a:satMod val="115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  <a:shade val="67500"/>
                            <a:satMod val="115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7384">
                <a:tc>
                  <a:txBody>
                    <a:bodyPr/>
                    <a:lstStyle/>
                    <a:p>
                      <a:r>
                        <a:rPr lang="fr-FR" sz="2800" b="1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Arabic language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6">
                            <a:lumMod val="60000"/>
                            <a:lumOff val="40000"/>
                            <a:shade val="30000"/>
                            <a:satMod val="115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  <a:shade val="67500"/>
                            <a:satMod val="115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6">
                            <a:lumMod val="60000"/>
                            <a:lumOff val="40000"/>
                            <a:shade val="30000"/>
                            <a:satMod val="115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  <a:shade val="67500"/>
                            <a:satMod val="115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6">
                            <a:lumMod val="60000"/>
                            <a:lumOff val="40000"/>
                            <a:shade val="30000"/>
                            <a:satMod val="115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  <a:shade val="67500"/>
                            <a:satMod val="115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6">
                            <a:lumMod val="60000"/>
                            <a:lumOff val="40000"/>
                            <a:shade val="30000"/>
                            <a:satMod val="115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  <a:shade val="67500"/>
                            <a:satMod val="115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6">
                            <a:lumMod val="60000"/>
                            <a:lumOff val="40000"/>
                            <a:shade val="30000"/>
                            <a:satMod val="115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  <a:shade val="67500"/>
                            <a:satMod val="115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87384">
                <a:tc>
                  <a:txBody>
                    <a:bodyPr/>
                    <a:lstStyle/>
                    <a:p>
                      <a:r>
                        <a:rPr lang="fr-FR" sz="2800" b="1" dirty="0" err="1" smtClean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Accessibility</a:t>
                      </a:r>
                      <a:r>
                        <a:rPr lang="fr-FR" sz="2800" b="1" baseline="0" dirty="0" smtClean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 in </a:t>
                      </a:r>
                      <a:r>
                        <a:rPr lang="fr-FR" sz="2800" b="1" baseline="0" dirty="0" err="1" smtClean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Tunisia</a:t>
                      </a:r>
                      <a:endParaRPr lang="fr-FR" sz="2800" b="1" dirty="0">
                        <a:solidFill>
                          <a:schemeClr val="bg1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chemeClr val="accent6">
                            <a:lumMod val="60000"/>
                            <a:lumOff val="40000"/>
                            <a:shade val="30000"/>
                            <a:satMod val="115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  <a:shade val="67500"/>
                            <a:satMod val="115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chemeClr val="accent6">
                            <a:lumMod val="60000"/>
                            <a:lumOff val="40000"/>
                            <a:shade val="30000"/>
                            <a:satMod val="115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  <a:shade val="67500"/>
                            <a:satMod val="115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chemeClr val="accent6">
                            <a:lumMod val="60000"/>
                            <a:lumOff val="40000"/>
                            <a:shade val="30000"/>
                            <a:satMod val="115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  <a:shade val="67500"/>
                            <a:satMod val="115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chemeClr val="accent6">
                            <a:lumMod val="60000"/>
                            <a:lumOff val="40000"/>
                            <a:shade val="30000"/>
                            <a:satMod val="115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  <a:shade val="67500"/>
                            <a:satMod val="115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chemeClr val="accent6">
                            <a:lumMod val="60000"/>
                            <a:lumOff val="40000"/>
                            <a:shade val="30000"/>
                            <a:satMod val="115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  <a:shade val="67500"/>
                            <a:satMod val="115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91408953"/>
                  </a:ext>
                </a:extLst>
              </a:tr>
            </a:tbl>
          </a:graphicData>
        </a:graphic>
      </p:graphicFrame>
      <p:sp>
        <p:nvSpPr>
          <p:cNvPr id="21" name="ZoneTexte 20"/>
          <p:cNvSpPr txBox="1"/>
          <p:nvPr/>
        </p:nvSpPr>
        <p:spPr>
          <a:xfrm flipH="1">
            <a:off x="0" y="119316"/>
            <a:ext cx="4734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 smtClean="0">
                <a:solidFill>
                  <a:srgbClr val="FFC000"/>
                </a:solidFill>
                <a:latin typeface="Arial Rounded MT Bold" panose="020F0704030504030204" pitchFamily="34" charset="0"/>
              </a:rPr>
              <a:t>Competitive</a:t>
            </a:r>
            <a:r>
              <a:rPr lang="fr-FR" sz="3200" dirty="0" smtClean="0">
                <a:solidFill>
                  <a:srgbClr val="FFC000"/>
                </a:solidFill>
                <a:latin typeface="Arial Rounded MT Bold" panose="020F0704030504030204" pitchFamily="34" charset="0"/>
              </a:rPr>
              <a:t> </a:t>
            </a:r>
            <a:r>
              <a:rPr lang="fr-FR" sz="3200" dirty="0" err="1" smtClean="0">
                <a:solidFill>
                  <a:srgbClr val="FFC000"/>
                </a:solidFill>
                <a:latin typeface="Arial Rounded MT Bold" panose="020F0704030504030204" pitchFamily="34" charset="0"/>
              </a:rPr>
              <a:t>landscape</a:t>
            </a:r>
            <a:endParaRPr lang="fr-FR" sz="3200" dirty="0">
              <a:solidFill>
                <a:srgbClr val="FFC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833392" y="1003745"/>
            <a:ext cx="1661054" cy="495915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 flipV="1">
            <a:off x="-1" y="718166"/>
            <a:ext cx="4856813" cy="6739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17" name="Groupe 16"/>
          <p:cNvGrpSpPr/>
          <p:nvPr/>
        </p:nvGrpSpPr>
        <p:grpSpPr>
          <a:xfrm>
            <a:off x="3767751" y="1103520"/>
            <a:ext cx="7427693" cy="4770431"/>
            <a:chOff x="4145609" y="892813"/>
            <a:chExt cx="7427693" cy="4770431"/>
          </a:xfrm>
        </p:grpSpPr>
        <p:grpSp>
          <p:nvGrpSpPr>
            <p:cNvPr id="16" name="Groupe 15"/>
            <p:cNvGrpSpPr/>
            <p:nvPr/>
          </p:nvGrpSpPr>
          <p:grpSpPr>
            <a:xfrm>
              <a:off x="4145609" y="892813"/>
              <a:ext cx="7427693" cy="1023933"/>
              <a:chOff x="4145609" y="892813"/>
              <a:chExt cx="7427693" cy="1023933"/>
            </a:xfrm>
          </p:grpSpPr>
          <p:pic>
            <p:nvPicPr>
              <p:cNvPr id="2" name="Image 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87122" y="985917"/>
                <a:ext cx="1086180" cy="905644"/>
              </a:xfrm>
              <a:prstGeom prst="rect">
                <a:avLst/>
              </a:prstGeom>
            </p:spPr>
          </p:pic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29948" y="938374"/>
                <a:ext cx="1541973" cy="903489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24" name="Image 2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93894" y="938374"/>
                <a:ext cx="1606294" cy="903489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25" name="Image 2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45032" y="953271"/>
                <a:ext cx="1613183" cy="814204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26" name="Image 2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5609" y="892813"/>
                <a:ext cx="1484853" cy="1023933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grpSp>
          <p:nvGrpSpPr>
            <p:cNvPr id="11" name="Groupe 10"/>
            <p:cNvGrpSpPr/>
            <p:nvPr/>
          </p:nvGrpSpPr>
          <p:grpSpPr>
            <a:xfrm>
              <a:off x="4553902" y="3002179"/>
              <a:ext cx="6889149" cy="2661065"/>
              <a:chOff x="4553902" y="3002179"/>
              <a:chExt cx="6889149" cy="2661065"/>
            </a:xfrm>
          </p:grpSpPr>
          <p:pic>
            <p:nvPicPr>
              <p:cNvPr id="5" name="Picture 4" descr="RÃ©sultat de recherche d'images pour &quot;tick not&quot;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53902" y="3073661"/>
                <a:ext cx="668266" cy="5925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4" descr="RÃ©sultat de recherche d'images pour &quot;tick not&quot;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53902" y="3939095"/>
                <a:ext cx="668266" cy="5925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4" descr="RÃ©sultat de recherche d'images pour &quot;tick not&quot;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2136" y="3997033"/>
                <a:ext cx="668266" cy="5925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 descr="RÃ©sultat de recherche d'images pour &quot;tick not&quot;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61980" y="3912466"/>
                <a:ext cx="668266" cy="5925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RÃ©sultat de recherche d'images pour &quot;tick not&quot;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30172" y="3910799"/>
                <a:ext cx="668266" cy="5925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2" descr="RÃ©sultat de recherche d'images pour &quot;tick&quot;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54140" y="3002180"/>
                <a:ext cx="636321" cy="5408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2" descr="RÃ©sultat de recherche d'images pour &quot;tick&quot;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70520" y="3073661"/>
                <a:ext cx="636321" cy="5408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2" descr="RÃ©sultat de recherche d'images pour &quot;tick&quot;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62740" y="3002179"/>
                <a:ext cx="636321" cy="5408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2" descr="RÃ©sultat de recherche d'images pour &quot;tick&quot;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54960" y="3006549"/>
                <a:ext cx="636321" cy="5408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RÃ©sultat de recherche d'images pour &quot;tick&quot;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06730" y="3990752"/>
                <a:ext cx="636321" cy="5408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4" descr="RÃ©sultat de recherche d'images pour &quot;tick not&quot;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53903" y="5037201"/>
                <a:ext cx="668266" cy="5925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4" descr="RÃ©sultat de recherche d'images pour &quot;tick not&quot;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4689" y="5010814"/>
                <a:ext cx="668266" cy="5925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4" descr="RÃ©sultat de recherche d'images pour &quot;tick not&quot;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61980" y="5070714"/>
                <a:ext cx="668266" cy="5925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4" descr="RÃ©sultat de recherche d'images pour &quot;tick not&quot;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65126" y="5053718"/>
                <a:ext cx="668266" cy="5925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" descr="RÃ©sultat de recherche d'images pour &quot;tick&quot;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70520" y="4956820"/>
                <a:ext cx="636321" cy="5408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33" name="Image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93606" y="6107383"/>
            <a:ext cx="1398394" cy="59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61365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386" y="16814"/>
            <a:ext cx="12312655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" name="Groupe 4"/>
          <p:cNvGrpSpPr/>
          <p:nvPr/>
        </p:nvGrpSpPr>
        <p:grpSpPr>
          <a:xfrm>
            <a:off x="500720" y="1012220"/>
            <a:ext cx="11481073" cy="3771695"/>
            <a:chOff x="673293" y="1160105"/>
            <a:chExt cx="11250817" cy="3832689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5036" y="1280796"/>
              <a:ext cx="4219074" cy="2800157"/>
            </a:xfrm>
            <a:prstGeom prst="rect">
              <a:avLst/>
            </a:prstGeom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293" y="1495100"/>
              <a:ext cx="1940264" cy="2077022"/>
            </a:xfrm>
            <a:prstGeom prst="rect">
              <a:avLst/>
            </a:prstGeom>
          </p:spPr>
        </p:pic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4344" y="1160105"/>
              <a:ext cx="1974962" cy="3832689"/>
            </a:xfrm>
            <a:prstGeom prst="rect">
              <a:avLst/>
            </a:prstGeom>
          </p:spPr>
        </p:pic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3060" y="1160105"/>
              <a:ext cx="2081976" cy="3749321"/>
            </a:xfrm>
            <a:prstGeom prst="rect">
              <a:avLst/>
            </a:prstGeom>
          </p:spPr>
        </p:pic>
      </p:grpSp>
      <p:sp>
        <p:nvSpPr>
          <p:cNvPr id="24" name="Rectangle 23"/>
          <p:cNvSpPr/>
          <p:nvPr/>
        </p:nvSpPr>
        <p:spPr>
          <a:xfrm>
            <a:off x="0" y="770199"/>
            <a:ext cx="234930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824293" y="5705902"/>
            <a:ext cx="11120786" cy="895302"/>
            <a:chOff x="736434" y="5670390"/>
            <a:chExt cx="10581564" cy="668792"/>
          </a:xfrm>
        </p:grpSpPr>
        <p:grpSp>
          <p:nvGrpSpPr>
            <p:cNvPr id="29" name="Groupe 28"/>
            <p:cNvGrpSpPr/>
            <p:nvPr/>
          </p:nvGrpSpPr>
          <p:grpSpPr>
            <a:xfrm>
              <a:off x="736434" y="5670390"/>
              <a:ext cx="860831" cy="618256"/>
              <a:chOff x="887493" y="3947525"/>
              <a:chExt cx="1621650" cy="912696"/>
            </a:xfrm>
          </p:grpSpPr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8">
                <a:biLevel thresh="50000"/>
              </a:blip>
              <a:stretch>
                <a:fillRect/>
              </a:stretch>
            </p:blipFill>
            <p:spPr>
              <a:xfrm>
                <a:off x="887493" y="3947525"/>
                <a:ext cx="793784" cy="828408"/>
              </a:xfrm>
              <a:prstGeom prst="rect">
                <a:avLst/>
              </a:prstGeom>
            </p:spPr>
          </p:pic>
          <p:pic>
            <p:nvPicPr>
              <p:cNvPr id="10" name="Image 9"/>
              <p:cNvPicPr>
                <a:picLocks noChangeAspect="1"/>
              </p:cNvPicPr>
              <p:nvPr/>
            </p:nvPicPr>
            <p:blipFill>
              <a:blip r:embed="rId9">
                <a:biLevel thresh="50000"/>
              </a:blip>
              <a:stretch>
                <a:fillRect/>
              </a:stretch>
            </p:blipFill>
            <p:spPr>
              <a:xfrm>
                <a:off x="1643424" y="4014221"/>
                <a:ext cx="865719" cy="846000"/>
              </a:xfrm>
              <a:prstGeom prst="rect">
                <a:avLst/>
              </a:prstGeom>
            </p:spPr>
          </p:pic>
        </p:grpSp>
        <p:grpSp>
          <p:nvGrpSpPr>
            <p:cNvPr id="28" name="Groupe 27"/>
            <p:cNvGrpSpPr/>
            <p:nvPr/>
          </p:nvGrpSpPr>
          <p:grpSpPr>
            <a:xfrm>
              <a:off x="3425095" y="5750527"/>
              <a:ext cx="912113" cy="508409"/>
              <a:chOff x="3536115" y="3964397"/>
              <a:chExt cx="1566045" cy="866593"/>
            </a:xfrm>
          </p:grpSpPr>
          <p:pic>
            <p:nvPicPr>
              <p:cNvPr id="7" name="Image 6"/>
              <p:cNvPicPr>
                <a:picLocks noChangeAspect="1"/>
              </p:cNvPicPr>
              <p:nvPr/>
            </p:nvPicPr>
            <p:blipFill>
              <a:blip r:embed="rId10">
                <a:biLevel thresh="50000"/>
              </a:blip>
              <a:stretch>
                <a:fillRect/>
              </a:stretch>
            </p:blipFill>
            <p:spPr>
              <a:xfrm>
                <a:off x="3536115" y="3964397"/>
                <a:ext cx="798645" cy="829128"/>
              </a:xfrm>
              <a:prstGeom prst="rect">
                <a:avLst/>
              </a:prstGeom>
            </p:spPr>
          </p:pic>
          <p:pic>
            <p:nvPicPr>
              <p:cNvPr id="22" name="Image 21"/>
              <p:cNvPicPr>
                <a:picLocks noChangeAspect="1"/>
              </p:cNvPicPr>
              <p:nvPr/>
            </p:nvPicPr>
            <p:blipFill>
              <a:blip r:embed="rId9">
                <a:biLevel thresh="50000"/>
              </a:blip>
              <a:stretch>
                <a:fillRect/>
              </a:stretch>
            </p:blipFill>
            <p:spPr>
              <a:xfrm>
                <a:off x="4236441" y="3984990"/>
                <a:ext cx="865719" cy="846000"/>
              </a:xfrm>
              <a:prstGeom prst="rect">
                <a:avLst/>
              </a:prstGeom>
            </p:spPr>
          </p:pic>
        </p:grpSp>
        <p:grpSp>
          <p:nvGrpSpPr>
            <p:cNvPr id="30" name="Groupe 29"/>
            <p:cNvGrpSpPr/>
            <p:nvPr/>
          </p:nvGrpSpPr>
          <p:grpSpPr>
            <a:xfrm>
              <a:off x="6122425" y="5795664"/>
              <a:ext cx="910362" cy="512545"/>
              <a:chOff x="6452885" y="3888468"/>
              <a:chExt cx="1532164" cy="917312"/>
            </a:xfrm>
          </p:grpSpPr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10">
                <a:biLevel thresh="50000"/>
              </a:blip>
              <a:stretch>
                <a:fillRect/>
              </a:stretch>
            </p:blipFill>
            <p:spPr>
              <a:xfrm>
                <a:off x="6452885" y="3888468"/>
                <a:ext cx="798645" cy="829128"/>
              </a:xfrm>
              <a:prstGeom prst="rect">
                <a:avLst/>
              </a:prstGeom>
            </p:spPr>
          </p:pic>
          <p:pic>
            <p:nvPicPr>
              <p:cNvPr id="23" name="Image 22"/>
              <p:cNvPicPr>
                <a:picLocks noChangeAspect="1"/>
              </p:cNvPicPr>
              <p:nvPr/>
            </p:nvPicPr>
            <p:blipFill>
              <a:blip r:embed="rId9">
                <a:biLevel thresh="50000"/>
              </a:blip>
              <a:stretch>
                <a:fillRect/>
              </a:stretch>
            </p:blipFill>
            <p:spPr>
              <a:xfrm>
                <a:off x="7119330" y="3959780"/>
                <a:ext cx="865719" cy="846000"/>
              </a:xfrm>
              <a:prstGeom prst="rect">
                <a:avLst/>
              </a:prstGeom>
            </p:spPr>
          </p:pic>
        </p:grpSp>
        <p:grpSp>
          <p:nvGrpSpPr>
            <p:cNvPr id="21" name="Groupe 20"/>
            <p:cNvGrpSpPr/>
            <p:nvPr/>
          </p:nvGrpSpPr>
          <p:grpSpPr>
            <a:xfrm>
              <a:off x="8807786" y="5779494"/>
              <a:ext cx="899073" cy="493738"/>
              <a:chOff x="9470555" y="3956346"/>
              <a:chExt cx="1524663" cy="874644"/>
            </a:xfrm>
          </p:grpSpPr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10">
                <a:biLevel thresh="50000"/>
              </a:blip>
              <a:stretch>
                <a:fillRect/>
              </a:stretch>
            </p:blipFill>
            <p:spPr>
              <a:xfrm>
                <a:off x="9470555" y="3956346"/>
                <a:ext cx="798645" cy="829128"/>
              </a:xfrm>
              <a:prstGeom prst="rect">
                <a:avLst/>
              </a:prstGeom>
            </p:spPr>
          </p:pic>
          <p:pic>
            <p:nvPicPr>
              <p:cNvPr id="25" name="Image 24"/>
              <p:cNvPicPr>
                <a:picLocks noChangeAspect="1"/>
              </p:cNvPicPr>
              <p:nvPr/>
            </p:nvPicPr>
            <p:blipFill>
              <a:blip r:embed="rId9">
                <a:biLevel thresh="50000"/>
              </a:blip>
              <a:stretch>
                <a:fillRect/>
              </a:stretch>
            </p:blipFill>
            <p:spPr>
              <a:xfrm>
                <a:off x="10129499" y="3984990"/>
                <a:ext cx="865719" cy="846000"/>
              </a:xfrm>
              <a:prstGeom prst="rect">
                <a:avLst/>
              </a:prstGeom>
            </p:spPr>
          </p:pic>
        </p:grpSp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11">
              <a:biLevel thresh="50000"/>
            </a:blip>
            <a:stretch>
              <a:fillRect/>
            </a:stretch>
          </p:blipFill>
          <p:spPr>
            <a:xfrm>
              <a:off x="7020010" y="5795664"/>
              <a:ext cx="770836" cy="503858"/>
            </a:xfrm>
            <a:prstGeom prst="rect">
              <a:avLst/>
            </a:prstGeom>
          </p:spPr>
        </p:pic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11">
              <a:biLevel thresh="50000"/>
            </a:blip>
            <a:stretch>
              <a:fillRect/>
            </a:stretch>
          </p:blipFill>
          <p:spPr>
            <a:xfrm>
              <a:off x="9825904" y="5854702"/>
              <a:ext cx="706421" cy="461753"/>
            </a:xfrm>
            <a:prstGeom prst="rect">
              <a:avLst/>
            </a:prstGeom>
          </p:spPr>
        </p:pic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12" cstate="print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4480" y="5795664"/>
              <a:ext cx="543518" cy="543518"/>
            </a:xfrm>
            <a:prstGeom prst="rect">
              <a:avLst/>
            </a:prstGeom>
          </p:spPr>
        </p:pic>
      </p:grpSp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2701604321"/>
              </p:ext>
            </p:extLst>
          </p:nvPr>
        </p:nvGraphicFramePr>
        <p:xfrm>
          <a:off x="409721" y="4950730"/>
          <a:ext cx="11572072" cy="6619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pSp>
        <p:nvGrpSpPr>
          <p:cNvPr id="13" name="Groupe 12"/>
          <p:cNvGrpSpPr/>
          <p:nvPr/>
        </p:nvGrpSpPr>
        <p:grpSpPr>
          <a:xfrm>
            <a:off x="-13107" y="0"/>
            <a:ext cx="2972624" cy="6874813"/>
            <a:chOff x="-13107" y="0"/>
            <a:chExt cx="2972624" cy="6874813"/>
          </a:xfrm>
        </p:grpSpPr>
        <p:sp>
          <p:nvSpPr>
            <p:cNvPr id="20" name="ZoneTexte 19"/>
            <p:cNvSpPr txBox="1"/>
            <p:nvPr/>
          </p:nvSpPr>
          <p:spPr>
            <a:xfrm flipH="1">
              <a:off x="327333" y="203578"/>
              <a:ext cx="26321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 smtClean="0">
                  <a:solidFill>
                    <a:srgbClr val="FFC000"/>
                  </a:solidFill>
                  <a:latin typeface="Arial Rounded MT Bold" panose="020F0704030504030204" pitchFamily="34" charset="0"/>
                </a:rPr>
                <a:t>  Scalability</a:t>
              </a:r>
              <a:endParaRPr lang="fr-FR" sz="2800" dirty="0">
                <a:solidFill>
                  <a:srgbClr val="FFC000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 flipH="1" flipV="1">
              <a:off x="-13107" y="0"/>
              <a:ext cx="427873" cy="6874813"/>
            </a:xfrm>
            <a:prstGeom prst="rect">
              <a:avLst/>
            </a:prstGeom>
            <a:solidFill>
              <a:srgbClr val="FFC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C000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414767" y="724478"/>
              <a:ext cx="2544750" cy="45719"/>
            </a:xfrm>
            <a:prstGeom prst="rect">
              <a:avLst/>
            </a:prstGeom>
            <a:solidFill>
              <a:srgbClr val="FFC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4" name="Image 1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91456" y="5708395"/>
            <a:ext cx="438950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51926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/>
          <p:cNvSpPr txBox="1"/>
          <p:nvPr/>
        </p:nvSpPr>
        <p:spPr>
          <a:xfrm flipH="1">
            <a:off x="4591681" y="256275"/>
            <a:ext cx="28304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/>
              <a:t>  </a:t>
            </a:r>
            <a:r>
              <a:rPr lang="fr-FR" sz="4400" b="1" dirty="0">
                <a:solidFill>
                  <a:schemeClr val="bg2">
                    <a:lumMod val="25000"/>
                  </a:schemeClr>
                </a:solidFill>
              </a:rPr>
              <a:t>Our team </a:t>
            </a:r>
          </a:p>
        </p:txBody>
      </p:sp>
      <p:pic>
        <p:nvPicPr>
          <p:cNvPr id="21" name="Espace réservé pour une image 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8" r="7358"/>
          <a:stretch>
            <a:fillRect/>
          </a:stretch>
        </p:blipFill>
        <p:spPr>
          <a:xfrm>
            <a:off x="3115991" y="1312083"/>
            <a:ext cx="1211310" cy="140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Espace réservé pour une image 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9" b="6319"/>
          <a:stretch>
            <a:fillRect/>
          </a:stretch>
        </p:blipFill>
        <p:spPr>
          <a:xfrm>
            <a:off x="1208164" y="1312083"/>
            <a:ext cx="1188271" cy="1381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Espace réservé pour une image 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7" r="25797"/>
          <a:stretch>
            <a:fillRect/>
          </a:stretch>
        </p:blipFill>
        <p:spPr>
          <a:xfrm>
            <a:off x="5046857" y="1312083"/>
            <a:ext cx="1229852" cy="1430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Espace réservé pour une image 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8" r="17758"/>
          <a:stretch>
            <a:fillRect/>
          </a:stretch>
        </p:blipFill>
        <p:spPr>
          <a:xfrm>
            <a:off x="6996265" y="1221422"/>
            <a:ext cx="1296308" cy="1507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Espace réservé pour une image 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54" b="16754"/>
          <a:stretch>
            <a:fillRect/>
          </a:stretch>
        </p:blipFill>
        <p:spPr>
          <a:xfrm>
            <a:off x="9168078" y="1221422"/>
            <a:ext cx="1299009" cy="1510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11">
            <a:extLst>
              <a:ext uri="{FF2B5EF4-FFF2-40B4-BE49-F238E27FC236}">
                <a16:creationId xmlns:a16="http://schemas.microsoft.com/office/drawing/2014/main" id="{293449AD-C956-4FD0-BB8D-6B62B3143B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2592" y="3947730"/>
            <a:ext cx="1404000" cy="140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Picture 12">
            <a:extLst>
              <a:ext uri="{FF2B5EF4-FFF2-40B4-BE49-F238E27FC236}">
                <a16:creationId xmlns:a16="http://schemas.microsoft.com/office/drawing/2014/main" id="{14ED1C36-B3DF-4109-BE7B-8A7F13AA15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143" y="3947730"/>
            <a:ext cx="1404000" cy="140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13">
            <a:extLst>
              <a:ext uri="{FF2B5EF4-FFF2-40B4-BE49-F238E27FC236}">
                <a16:creationId xmlns:a16="http://schemas.microsoft.com/office/drawing/2014/main" id="{05136241-C26A-402B-A436-67A189A73D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41251" y="3947730"/>
            <a:ext cx="1404000" cy="140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Picture 14">
            <a:extLst>
              <a:ext uri="{FF2B5EF4-FFF2-40B4-BE49-F238E27FC236}">
                <a16:creationId xmlns:a16="http://schemas.microsoft.com/office/drawing/2014/main" id="{3DD6CF35-9676-4D51-9CE1-B810C2ADEA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2974" y="3947730"/>
            <a:ext cx="1404000" cy="140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Picture 16">
            <a:extLst>
              <a:ext uri="{FF2B5EF4-FFF2-40B4-BE49-F238E27FC236}">
                <a16:creationId xmlns:a16="http://schemas.microsoft.com/office/drawing/2014/main" id="{08A3D89C-AEA8-4617-89FB-959DC5C315C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25428"/>
          <a:stretch/>
        </p:blipFill>
        <p:spPr>
          <a:xfrm>
            <a:off x="5052812" y="3947734"/>
            <a:ext cx="1404000" cy="1405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ZoneTexte 30"/>
          <p:cNvSpPr txBox="1"/>
          <p:nvPr/>
        </p:nvSpPr>
        <p:spPr>
          <a:xfrm flipH="1">
            <a:off x="891314" y="2803759"/>
            <a:ext cx="175223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Aysser</a:t>
            </a:r>
            <a:r>
              <a:rPr kumimoji="0" lang="fr-F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fr-FR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Miled</a:t>
            </a:r>
            <a:endParaRPr kumimoji="0" lang="fr-FR" sz="1400" b="1" i="0" u="none" strike="noStrike" kern="0" cap="none" spc="0" normalizeH="0" baseline="0" noProof="0" dirty="0" smtClean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Business </a:t>
            </a:r>
            <a:r>
              <a:rPr kumimoji="0" lang="fr-F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graduate</a:t>
            </a:r>
            <a:r>
              <a:rPr kumimoji="0" lang="fr-F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fr-F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and </a:t>
            </a:r>
            <a:r>
              <a:rPr kumimoji="0" lang="fr-F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researcher</a:t>
            </a:r>
            <a:r>
              <a:rPr kumimoji="0" lang="fr-F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 in international finance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2729471" y="2831395"/>
            <a:ext cx="18972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Omayma</a:t>
            </a:r>
            <a:r>
              <a:rPr kumimoji="0" lang="fr-F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fr-FR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Farhat</a:t>
            </a:r>
            <a:endParaRPr kumimoji="0" lang="fr-FR" sz="1400" b="1" i="0" u="none" strike="noStrike" kern="0" cap="none" spc="0" normalizeH="0" baseline="0" noProof="0" dirty="0" smtClean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Accounting</a:t>
            </a:r>
            <a:r>
              <a:rPr kumimoji="0" lang="fr-F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fr-F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student</a:t>
            </a:r>
            <a:endParaRPr kumimoji="0" lang="fr-FR" sz="1100" b="0" i="0" u="none" strike="noStrike" kern="0" cap="none" spc="0" normalizeH="0" baseline="0" noProof="0" dirty="0" smtClean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4798511" y="2822559"/>
            <a:ext cx="165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Nader </a:t>
            </a:r>
            <a:r>
              <a:rPr kumimoji="0" lang="fr-FR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Thabet</a:t>
            </a:r>
            <a:endParaRPr kumimoji="0" lang="fr-FR" sz="1400" b="1" i="0" u="none" strike="noStrike" kern="0" cap="none" spc="0" normalizeH="0" baseline="0" noProof="0" dirty="0" smtClean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Maintenance of </a:t>
            </a:r>
            <a:r>
              <a:rPr kumimoji="0" lang="fr-F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industrial</a:t>
            </a:r>
            <a:r>
              <a:rPr kumimoji="0" lang="fr-F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fr-F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systems</a:t>
            </a:r>
            <a:r>
              <a:rPr kumimoji="0" lang="fr-F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fr-F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student</a:t>
            </a:r>
            <a:endParaRPr kumimoji="0" lang="fr-FR" sz="1100" b="0" i="0" u="none" strike="noStrike" kern="0" cap="none" spc="0" normalizeH="0" baseline="0" noProof="0" dirty="0" smtClean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6782082" y="2822558"/>
            <a:ext cx="1650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Samar Chebbi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ICT Engineering </a:t>
            </a:r>
            <a:r>
              <a:rPr kumimoji="0" lang="fr-F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student</a:t>
            </a:r>
            <a:r>
              <a:rPr kumimoji="0" lang="fr-F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fr-F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Sup’Com</a:t>
            </a:r>
            <a:endParaRPr kumimoji="0" lang="fr-FR" sz="1100" b="0" i="0" u="none" strike="noStrike" kern="0" cap="none" spc="0" normalizeH="0" baseline="0" noProof="0" dirty="0" smtClean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35" name="ZoneTexte 34"/>
          <p:cNvSpPr txBox="1"/>
          <p:nvPr/>
        </p:nvSpPr>
        <p:spPr>
          <a:xfrm flipH="1">
            <a:off x="8912164" y="2806355"/>
            <a:ext cx="1810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Olfa</a:t>
            </a:r>
            <a:r>
              <a:rPr kumimoji="0" lang="fr-F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fr-FR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Jerbi</a:t>
            </a:r>
            <a:endParaRPr kumimoji="0" lang="fr-FR" sz="1400" b="1" i="0" u="none" strike="noStrike" kern="0" cap="none" spc="0" normalizeH="0" baseline="0" noProof="0" dirty="0" smtClean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Statistics</a:t>
            </a:r>
            <a:r>
              <a:rPr kumimoji="0" lang="fr-F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 and data reconfiguration </a:t>
            </a:r>
            <a:r>
              <a:rPr kumimoji="0" lang="fr-F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student</a:t>
            </a:r>
            <a:r>
              <a:rPr kumimoji="0" lang="fr-F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 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51922" y="5492859"/>
            <a:ext cx="200829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Claire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Biernacki</a:t>
            </a:r>
            <a:endParaRPr kumimoji="0" lang="en-US" sz="1100" b="1" i="0" u="none" strike="noStrike" kern="0" cap="none" spc="0" normalizeH="0" baseline="0" noProof="0" dirty="0" smtClean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Columbia Business School, Class of 2020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Background: Investment Banking/ Venture Capital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2196112" y="5398541"/>
            <a:ext cx="2476960" cy="1184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Halley McDaniel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Columbia Business School, Class of 2020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Background: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Human Resources/ Recruiting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</a:p>
        </p:txBody>
      </p:sp>
      <p:sp>
        <p:nvSpPr>
          <p:cNvPr id="54" name="ZoneTexte 53"/>
          <p:cNvSpPr txBox="1"/>
          <p:nvPr/>
        </p:nvSpPr>
        <p:spPr>
          <a:xfrm>
            <a:off x="4626672" y="5492859"/>
            <a:ext cx="24889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SeonJin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 Kim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Columbia Business School, Class of 2020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Background: Corporate Credit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6941882" y="5431304"/>
            <a:ext cx="2701381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Shayla Campbell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Columbia Business School, Class of 2020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Background: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Social Impact/ Marketing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</a:p>
        </p:txBody>
      </p:sp>
      <p:sp>
        <p:nvSpPr>
          <p:cNvPr id="57" name="ZoneTexte 56"/>
          <p:cNvSpPr txBox="1"/>
          <p:nvPr/>
        </p:nvSpPr>
        <p:spPr>
          <a:xfrm>
            <a:off x="9460090" y="5418191"/>
            <a:ext cx="2525820" cy="1184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Tim Lynch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Columbia Business School, Class of 2020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Background: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Private Equity/ Venture Capital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36" name="Image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24754" y="383536"/>
            <a:ext cx="1398394" cy="59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895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5" grpId="0"/>
      <p:bldP spid="49" grpId="0"/>
      <p:bldP spid="53" grpId="0"/>
      <p:bldP spid="54" grpId="0"/>
      <p:bldP spid="56" grpId="0"/>
      <p:bldP spid="5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 flipH="1">
            <a:off x="4178099" y="2940147"/>
            <a:ext cx="547233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5400" b="1" dirty="0">
                <a:solidFill>
                  <a:srgbClr val="FFC000"/>
                </a:solidFill>
                <a:latin typeface="Arial Rounded MT Bold" panose="020F0704030504030204" pitchFamily="34" charset="0"/>
              </a:rPr>
              <a:t>THANK</a:t>
            </a:r>
            <a:r>
              <a:rPr lang="fr-FR" sz="5400" b="1" dirty="0">
                <a:solidFill>
                  <a:srgbClr val="FFC000"/>
                </a:solidFill>
                <a:latin typeface="Algerian" panose="04020705040A02060702" pitchFamily="82" charset="0"/>
              </a:rPr>
              <a:t> </a:t>
            </a:r>
            <a:r>
              <a:rPr lang="fr-FR" sz="5400" b="1" dirty="0">
                <a:solidFill>
                  <a:srgbClr val="FFC000"/>
                </a:solidFill>
                <a:latin typeface="Arial Rounded MT Bold" panose="020F0704030504030204" pitchFamily="34" charset="0"/>
              </a:rPr>
              <a:t>YOU</a:t>
            </a:r>
          </a:p>
        </p:txBody>
      </p:sp>
      <p:sp>
        <p:nvSpPr>
          <p:cNvPr id="2" name="Ellipse 1"/>
          <p:cNvSpPr/>
          <p:nvPr/>
        </p:nvSpPr>
        <p:spPr>
          <a:xfrm>
            <a:off x="4037422" y="1159604"/>
            <a:ext cx="4529798" cy="4484415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359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/>
          <p:cNvCxnSpPr/>
          <p:nvPr/>
        </p:nvCxnSpPr>
        <p:spPr>
          <a:xfrm>
            <a:off x="11426760" y="-153311"/>
            <a:ext cx="14068" cy="4431323"/>
          </a:xfrm>
          <a:prstGeom prst="line">
            <a:avLst/>
          </a:prstGeom>
          <a:ln w="57150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/>
          <p:cNvCxnSpPr/>
          <p:nvPr/>
        </p:nvCxnSpPr>
        <p:spPr>
          <a:xfrm flipH="1">
            <a:off x="11842230" y="0"/>
            <a:ext cx="6753" cy="3132944"/>
          </a:xfrm>
          <a:prstGeom prst="line">
            <a:avLst/>
          </a:prstGeom>
          <a:ln w="57150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215980" y="199302"/>
            <a:ext cx="4327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rgbClr val="FFC000"/>
                </a:solidFill>
                <a:latin typeface="Arial Rounded MT Bold" panose="020F0704030504030204" pitchFamily="34" charset="0"/>
              </a:rPr>
              <a:t>Financial model</a:t>
            </a:r>
            <a:endParaRPr lang="fr-FR" sz="3200" dirty="0">
              <a:solidFill>
                <a:srgbClr val="FFC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 flipV="1">
            <a:off x="0" y="747303"/>
            <a:ext cx="3826412" cy="6026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C000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3606" y="6107383"/>
            <a:ext cx="1398394" cy="598465"/>
          </a:xfrm>
          <a:prstGeom prst="rect">
            <a:avLst/>
          </a:prstGeom>
        </p:spPr>
      </p:pic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4252701"/>
              </p:ext>
            </p:extLst>
          </p:nvPr>
        </p:nvGraphicFramePr>
        <p:xfrm>
          <a:off x="1913206" y="1016099"/>
          <a:ext cx="8019738" cy="5689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Feuille de calcul" r:id="rId4" imgW="7343735" imgH="5210090" progId="Excel.Sheet.12">
                  <p:embed/>
                </p:oleObj>
              </mc:Choice>
              <mc:Fallback>
                <p:oleObj name="Feuille de calcul" r:id="rId4" imgW="7343735" imgH="521009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13206" y="1016099"/>
                        <a:ext cx="8019738" cy="56897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15728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69" y="0"/>
            <a:ext cx="12192001" cy="6858000"/>
          </a:xfrm>
          <a:prstGeom prst="rect">
            <a:avLst/>
          </a:prstGeom>
          <a:solidFill>
            <a:schemeClr val="tx1">
              <a:alpha val="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4482512" y="173661"/>
            <a:ext cx="39321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600" b="1" dirty="0" smtClean="0">
                <a:latin typeface="Arial Rounded MT Bold" panose="020F0704030504030204" pitchFamily="34" charset="0"/>
              </a:rPr>
              <a:t>Tech roadmap</a:t>
            </a:r>
            <a:endParaRPr lang="fr-FR" sz="3600" b="1" dirty="0">
              <a:latin typeface="Arial Rounded MT Bold" panose="020F0704030504030204" pitchFamily="34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99" y="1766594"/>
            <a:ext cx="2552188" cy="255218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020202">
                  <a:alpha val="1961"/>
                </a:srgbClr>
              </a:clrFrom>
              <a:clrTo>
                <a:srgbClr val="02020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514" y="1639985"/>
            <a:ext cx="2552188" cy="255218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474" y="1873744"/>
            <a:ext cx="2108438" cy="2445038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732083" y="4600136"/>
            <a:ext cx="2085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Arial Black" panose="020B0A04020102020204" pitchFamily="34" charset="0"/>
              </a:rPr>
              <a:t>Translation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4836890" y="4597568"/>
            <a:ext cx="4152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latin typeface="Arial Black" panose="020B0A04020102020204" pitchFamily="34" charset="0"/>
              </a:rPr>
              <a:t>Object </a:t>
            </a:r>
            <a:r>
              <a:rPr lang="fr-FR" sz="2400" dirty="0" err="1">
                <a:latin typeface="Arial Black" panose="020B0A04020102020204" pitchFamily="34" charset="0"/>
              </a:rPr>
              <a:t>detection</a:t>
            </a:r>
            <a:r>
              <a:rPr lang="fr-FR" sz="2400" dirty="0"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8220279" y="4597568"/>
            <a:ext cx="4152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CDCDCD"/>
                </a:solidFill>
                <a:latin typeface="Arial Black" panose="020B0A04020102020204" pitchFamily="34" charset="0"/>
              </a:rPr>
              <a:t>          </a:t>
            </a:r>
            <a:r>
              <a:rPr lang="fr-FR" sz="2400" dirty="0" err="1">
                <a:latin typeface="Arial Black" panose="020B0A04020102020204" pitchFamily="34" charset="0"/>
              </a:rPr>
              <a:t>Lower</a:t>
            </a:r>
            <a:r>
              <a:rPr lang="fr-FR" sz="2400" dirty="0">
                <a:latin typeface="Arial Black" panose="020B0A04020102020204" pitchFamily="34" charset="0"/>
              </a:rPr>
              <a:t> </a:t>
            </a:r>
            <a:r>
              <a:rPr lang="fr-FR" sz="2400" dirty="0" err="1">
                <a:latin typeface="Arial Black" panose="020B0A04020102020204" pitchFamily="34" charset="0"/>
              </a:rPr>
              <a:t>price</a:t>
            </a:r>
            <a:endParaRPr lang="fr-FR" sz="2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84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2378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 flipH="1" flipV="1">
            <a:off x="-13107" y="0"/>
            <a:ext cx="427873" cy="6874813"/>
          </a:xfrm>
          <a:prstGeom prst="rect">
            <a:avLst/>
          </a:prstGeom>
          <a:solidFill>
            <a:srgbClr val="FFC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C00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073288" y="3690086"/>
            <a:ext cx="1101736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3800" b="1" dirty="0" smtClean="0">
                <a:solidFill>
                  <a:srgbClr val="FFC000"/>
                </a:solidFill>
                <a:latin typeface="Arial Rounded MT Bold" panose="020F0704030504030204" pitchFamily="34" charset="0"/>
              </a:rPr>
              <a:t>Expensive</a:t>
            </a:r>
            <a:endParaRPr lang="fr-FR" sz="7200" b="1" dirty="0" smtClean="0">
              <a:solidFill>
                <a:srgbClr val="FFC000"/>
              </a:solidFill>
              <a:latin typeface="Arial Rounded MT Bold" panose="020F0704030504030204" pitchFamily="34" charset="0"/>
            </a:endParaRPr>
          </a:p>
          <a:p>
            <a:endParaRPr lang="fr-FR" sz="2800" dirty="0"/>
          </a:p>
        </p:txBody>
      </p:sp>
      <p:sp>
        <p:nvSpPr>
          <p:cNvPr id="6" name="Rectangle 5"/>
          <p:cNvSpPr/>
          <p:nvPr/>
        </p:nvSpPr>
        <p:spPr>
          <a:xfrm flipV="1">
            <a:off x="388034" y="956605"/>
            <a:ext cx="3583075" cy="65204"/>
          </a:xfrm>
          <a:prstGeom prst="rect">
            <a:avLst/>
          </a:prstGeom>
          <a:solidFill>
            <a:srgbClr val="FFC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427873" y="463568"/>
            <a:ext cx="3922103" cy="432973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err="1" smtClean="0">
                <a:latin typeface="Arial Rounded MT Bold" panose="020F0704030504030204" pitchFamily="34" charset="0"/>
              </a:rPr>
              <a:t>Existing</a:t>
            </a:r>
            <a:r>
              <a:rPr lang="fr-FR" sz="4000" dirty="0" smtClean="0">
                <a:latin typeface="Arial Rounded MT Bold" panose="020F0704030504030204" pitchFamily="34" charset="0"/>
              </a:rPr>
              <a:t> </a:t>
            </a:r>
            <a:r>
              <a:rPr lang="fr-FR" sz="4000" dirty="0" err="1" smtClean="0">
                <a:latin typeface="Arial Rounded MT Bold" panose="020F0704030504030204" pitchFamily="34" charset="0"/>
              </a:rPr>
              <a:t>Products</a:t>
            </a:r>
            <a:endParaRPr lang="fr-FR" sz="4000" dirty="0">
              <a:latin typeface="Arial Rounded MT Bold" panose="020F0704030504030204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368" y="1419700"/>
            <a:ext cx="2520204" cy="252020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968" y="1496704"/>
            <a:ext cx="3067374" cy="24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169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RÃ©sultat de recherche d'images pour &quot;city hall icon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340" y="1050143"/>
            <a:ext cx="2121376" cy="212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RÃ©sultat de recherche d'images pour &quot;NGO icon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024" y="397880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RÃ©sultat de recherche d'images pour &quot;community management icon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084" y="3880955"/>
            <a:ext cx="2282755" cy="212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155575" y="3120583"/>
            <a:ext cx="37105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Partnerships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 err="1" smtClean="0"/>
              <a:t>ministries</a:t>
            </a:r>
            <a:r>
              <a:rPr lang="fr-FR" dirty="0" smtClean="0"/>
              <a:t> </a:t>
            </a:r>
            <a:endParaRPr lang="fr-FR" dirty="0"/>
          </a:p>
          <a:p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6495238" y="5883808"/>
            <a:ext cx="45864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/>
              <a:t>Community</a:t>
            </a:r>
            <a:r>
              <a:rPr lang="fr-FR" sz="2400" dirty="0"/>
              <a:t> management (Facebook, </a:t>
            </a:r>
            <a:r>
              <a:rPr lang="fr-FR" sz="2400" dirty="0" err="1"/>
              <a:t>instagram</a:t>
            </a:r>
            <a:r>
              <a:rPr lang="fr-FR" sz="2400" dirty="0"/>
              <a:t>, </a:t>
            </a:r>
            <a:r>
              <a:rPr lang="fr-FR" sz="2400" dirty="0" err="1"/>
              <a:t>messenger</a:t>
            </a:r>
            <a:r>
              <a:rPr lang="fr-FR" sz="2400" dirty="0"/>
              <a:t>)</a:t>
            </a:r>
          </a:p>
          <a:p>
            <a:pPr algn="ctr"/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2190500" y="5937111"/>
            <a:ext cx="29800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err="1"/>
              <a:t>Partnerships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 </a:t>
            </a:r>
          </a:p>
          <a:p>
            <a:pPr algn="ctr"/>
            <a:r>
              <a:rPr lang="fr-FR" sz="2400" dirty="0" err="1"/>
              <a:t>organizations</a:t>
            </a:r>
            <a:r>
              <a:rPr lang="fr-FR" sz="2400" dirty="0"/>
              <a:t> </a:t>
            </a:r>
          </a:p>
          <a:p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9047451" y="2903458"/>
            <a:ext cx="2912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Campaigns</a:t>
            </a:r>
            <a:r>
              <a:rPr lang="fr-FR" sz="2400" dirty="0"/>
              <a:t> in </a:t>
            </a:r>
            <a:r>
              <a:rPr lang="en-US" sz="2400" dirty="0"/>
              <a:t>schools</a:t>
            </a:r>
            <a:r>
              <a:rPr lang="fr-FR" sz="2400" dirty="0"/>
              <a:t> </a:t>
            </a:r>
          </a:p>
          <a:p>
            <a:pPr algn="ctr"/>
            <a:endParaRPr lang="fr-FR" dirty="0"/>
          </a:p>
        </p:txBody>
      </p:sp>
      <p:pic>
        <p:nvPicPr>
          <p:cNvPr id="11" name="Picture 12" descr="RÃ©sultat de recherche d'images pour &quot;universities icon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239" y="1129630"/>
            <a:ext cx="1721402" cy="172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4178758" y="133001"/>
            <a:ext cx="4632960" cy="1325563"/>
          </a:xfrm>
        </p:spPr>
        <p:txBody>
          <a:bodyPr/>
          <a:lstStyle/>
          <a:p>
            <a:r>
              <a:rPr lang="fr-FR" dirty="0"/>
              <a:t>Marketing </a:t>
            </a:r>
            <a:r>
              <a:rPr lang="en-US" dirty="0"/>
              <a:t>strategy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3449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195" y="2629678"/>
            <a:ext cx="2092224" cy="209222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3606" y="6107383"/>
            <a:ext cx="1398394" cy="59846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flipH="1" flipV="1">
            <a:off x="-13107" y="0"/>
            <a:ext cx="427873" cy="6874813"/>
          </a:xfrm>
          <a:prstGeom prst="rect">
            <a:avLst/>
          </a:prstGeom>
          <a:solidFill>
            <a:srgbClr val="FFC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C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388034" y="956605"/>
            <a:ext cx="3583075" cy="65204"/>
          </a:xfrm>
          <a:prstGeom prst="rect">
            <a:avLst/>
          </a:prstGeom>
          <a:solidFill>
            <a:srgbClr val="FFC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>
            <a:off x="427873" y="463568"/>
            <a:ext cx="3922103" cy="432973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 err="1" smtClean="0">
                <a:solidFill>
                  <a:srgbClr val="FFC000"/>
                </a:solidFill>
                <a:latin typeface="Arial Rounded MT Bold" panose="020F0704030504030204" pitchFamily="34" charset="0"/>
              </a:rPr>
              <a:t>Market</a:t>
            </a:r>
            <a:r>
              <a:rPr lang="fr-FR" sz="4000" b="1" dirty="0" smtClean="0">
                <a:solidFill>
                  <a:srgbClr val="FFC000"/>
                </a:solidFill>
                <a:latin typeface="Arial Rounded MT Bold" panose="020F0704030504030204" pitchFamily="34" charset="0"/>
              </a:rPr>
              <a:t> </a:t>
            </a:r>
            <a:r>
              <a:rPr lang="fr-FR" sz="4000" b="1" dirty="0" smtClean="0">
                <a:solidFill>
                  <a:srgbClr val="FFC000"/>
                </a:solidFill>
                <a:latin typeface="Arial Rounded MT Bold" panose="020F0704030504030204" pitchFamily="34" charset="0"/>
              </a:rPr>
              <a:t>insights</a:t>
            </a:r>
            <a:r>
              <a:rPr lang="fr-FR" sz="4000" b="1" dirty="0" smtClean="0">
                <a:solidFill>
                  <a:srgbClr val="FFC000"/>
                </a:solidFill>
                <a:latin typeface="Arial Rounded MT Bold" panose="020F0704030504030204" pitchFamily="34" charset="0"/>
              </a:rPr>
              <a:t> </a:t>
            </a:r>
            <a:endParaRPr lang="fr-FR" sz="4000" b="1" dirty="0">
              <a:solidFill>
                <a:srgbClr val="FFC00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370" y="2551538"/>
            <a:ext cx="2194750" cy="217036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071" y="2551538"/>
            <a:ext cx="2092224" cy="2092224"/>
          </a:xfrm>
          <a:prstGeom prst="rect">
            <a:avLst/>
          </a:prstGeom>
        </p:spPr>
      </p:pic>
      <p:cxnSp>
        <p:nvCxnSpPr>
          <p:cNvPr id="13" name="Connecteur droit 12"/>
          <p:cNvCxnSpPr/>
          <p:nvPr/>
        </p:nvCxnSpPr>
        <p:spPr>
          <a:xfrm>
            <a:off x="11337733" y="0"/>
            <a:ext cx="39801" cy="3675790"/>
          </a:xfrm>
          <a:prstGeom prst="line">
            <a:avLst/>
          </a:prstGeom>
          <a:ln w="57150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H="1">
            <a:off x="11857220" y="0"/>
            <a:ext cx="5168" cy="5006715"/>
          </a:xfrm>
          <a:prstGeom prst="line">
            <a:avLst/>
          </a:prstGeom>
          <a:ln w="57150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0799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C6EDD-7BD4-4FE7-8D4A-1B602884E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F3345-9229-4A07-9C28-A342C5AD2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C3DED6-71D2-464A-BB87-A9206F1B2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5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487" y="60530"/>
            <a:ext cx="11194143" cy="1132115"/>
          </a:xfrm>
        </p:spPr>
        <p:txBody>
          <a:bodyPr/>
          <a:lstStyle/>
          <a:p>
            <a:r>
              <a:rPr lang="fr-FR" b="1" dirty="0"/>
              <a:t>    </a:t>
            </a:r>
            <a:r>
              <a:rPr lang="fr-FR" sz="3600" dirty="0">
                <a:latin typeface="Arial Rounded MT Bold" panose="020F0704030504030204" pitchFamily="34" charset="0"/>
              </a:rPr>
              <a:t>Solution</a:t>
            </a:r>
            <a:r>
              <a:rPr lang="fr-FR" sz="4000" dirty="0">
                <a:latin typeface="Arial Rounded MT Bold" panose="020F0704030504030204" pitchFamily="34" charset="0"/>
              </a:rPr>
              <a:t> 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83928" y="4103700"/>
            <a:ext cx="3969625" cy="268474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199112" y="16813"/>
            <a:ext cx="599288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 flipV="1">
            <a:off x="1404887" y="3085101"/>
            <a:ext cx="1424489" cy="146046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667" y="2549571"/>
            <a:ext cx="1575581" cy="12928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1438" y="5728709"/>
            <a:ext cx="2210562" cy="1193207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633" y="-170880"/>
            <a:ext cx="5504190" cy="6733722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604" y="1162864"/>
            <a:ext cx="640637" cy="813854"/>
          </a:xfrm>
          <a:prstGeom prst="rect">
            <a:avLst/>
          </a:prstGeom>
        </p:spPr>
      </p:pic>
      <p:cxnSp>
        <p:nvCxnSpPr>
          <p:cNvPr id="17" name="Connecteur droit avec flèche 16"/>
          <p:cNvCxnSpPr/>
          <p:nvPr/>
        </p:nvCxnSpPr>
        <p:spPr>
          <a:xfrm flipH="1">
            <a:off x="2344592" y="2135804"/>
            <a:ext cx="992465" cy="92751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>
            <a:off x="3561211" y="2135804"/>
            <a:ext cx="4481" cy="244220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3922384" y="2135804"/>
            <a:ext cx="1410907" cy="121111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 flipH="1" flipV="1">
            <a:off x="0" y="0"/>
            <a:ext cx="427873" cy="6874813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100" y="3776617"/>
            <a:ext cx="420301" cy="38046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907" y="3355693"/>
            <a:ext cx="1640652" cy="1222315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 flipV="1">
            <a:off x="320296" y="916592"/>
            <a:ext cx="2584269" cy="125254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32020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 flipH="1" flipV="1">
            <a:off x="-13107" y="0"/>
            <a:ext cx="427873" cy="6874813"/>
          </a:xfrm>
          <a:prstGeom prst="rect">
            <a:avLst/>
          </a:prstGeom>
          <a:solidFill>
            <a:srgbClr val="FFC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C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388034" y="956605"/>
            <a:ext cx="3583075" cy="65204"/>
          </a:xfrm>
          <a:prstGeom prst="rect">
            <a:avLst/>
          </a:prstGeom>
          <a:solidFill>
            <a:srgbClr val="FFC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427873" y="463568"/>
            <a:ext cx="3922103" cy="432973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>
                <a:latin typeface="Arial Rounded MT Bold" panose="020F0704030504030204" pitchFamily="34" charset="0"/>
              </a:rPr>
              <a:t>Our Product</a:t>
            </a:r>
            <a:endParaRPr lang="fr-FR" sz="4000" dirty="0">
              <a:latin typeface="Arial Rounded MT Bold" panose="020F0704030504030204" pitchFamily="34" charset="0"/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3749884" y="1572926"/>
            <a:ext cx="4966414" cy="4119951"/>
            <a:chOff x="4349976" y="1683014"/>
            <a:chExt cx="4081201" cy="4067248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EFEFEF"/>
                </a:clrFrom>
                <a:clrTo>
                  <a:srgbClr val="EFEFE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9976" y="1683014"/>
              <a:ext cx="4081201" cy="4067248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72" t="16478" r="30797" b="18241"/>
            <a:stretch/>
          </p:blipFill>
          <p:spPr>
            <a:xfrm>
              <a:off x="6076335" y="2271252"/>
              <a:ext cx="1150376" cy="2389238"/>
            </a:xfrm>
            <a:prstGeom prst="rect">
              <a:avLst/>
            </a:prstGeom>
          </p:spPr>
        </p:pic>
      </p:grpSp>
      <p:cxnSp>
        <p:nvCxnSpPr>
          <p:cNvPr id="15" name="Connecteur droit 14"/>
          <p:cNvCxnSpPr/>
          <p:nvPr/>
        </p:nvCxnSpPr>
        <p:spPr>
          <a:xfrm>
            <a:off x="802800" y="1021809"/>
            <a:ext cx="0" cy="3299468"/>
          </a:xfrm>
          <a:prstGeom prst="line">
            <a:avLst/>
          </a:prstGeom>
          <a:ln w="57150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H="1">
            <a:off x="1438846" y="956605"/>
            <a:ext cx="26051" cy="6193258"/>
          </a:xfrm>
          <a:prstGeom prst="line">
            <a:avLst/>
          </a:prstGeom>
          <a:ln w="57150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H="1">
            <a:off x="2153265" y="989207"/>
            <a:ext cx="8053" cy="4703670"/>
          </a:xfrm>
          <a:prstGeom prst="line">
            <a:avLst/>
          </a:prstGeom>
          <a:ln w="57150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3606" y="6107383"/>
            <a:ext cx="1398394" cy="59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822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0829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 flipH="1" flipV="1">
            <a:off x="-13107" y="0"/>
            <a:ext cx="427873" cy="6874813"/>
          </a:xfrm>
          <a:prstGeom prst="rect">
            <a:avLst/>
          </a:prstGeom>
          <a:solidFill>
            <a:srgbClr val="FFC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C000"/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clrChange>
              <a:clrFrom>
                <a:srgbClr val="EDEDED"/>
              </a:clrFrom>
              <a:clrTo>
                <a:srgbClr val="EDED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807" y="1503370"/>
            <a:ext cx="4217240" cy="4312630"/>
          </a:xfrm>
          <a:prstGeom prst="rect">
            <a:avLst/>
          </a:prstGeom>
        </p:spPr>
      </p:pic>
      <p:cxnSp>
        <p:nvCxnSpPr>
          <p:cNvPr id="15" name="Connecteur droit 14"/>
          <p:cNvCxnSpPr/>
          <p:nvPr/>
        </p:nvCxnSpPr>
        <p:spPr>
          <a:xfrm flipH="1">
            <a:off x="1460093" y="0"/>
            <a:ext cx="6387" cy="4395019"/>
          </a:xfrm>
          <a:prstGeom prst="line">
            <a:avLst/>
          </a:prstGeom>
          <a:ln w="57150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H="1">
            <a:off x="914400" y="1744480"/>
            <a:ext cx="21136" cy="5614965"/>
          </a:xfrm>
          <a:prstGeom prst="line">
            <a:avLst/>
          </a:prstGeom>
          <a:ln w="57150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H="1">
            <a:off x="2138516" y="948068"/>
            <a:ext cx="21136" cy="5423235"/>
          </a:xfrm>
          <a:prstGeom prst="line">
            <a:avLst/>
          </a:prstGeom>
          <a:ln w="57150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940" y="1503369"/>
            <a:ext cx="4039107" cy="403910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3606" y="6107383"/>
            <a:ext cx="1398394" cy="59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798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0830" y="0"/>
            <a:ext cx="12192000" cy="6866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 flipH="1" flipV="1">
            <a:off x="-13107" y="0"/>
            <a:ext cx="427873" cy="6874813"/>
          </a:xfrm>
          <a:prstGeom prst="rect">
            <a:avLst/>
          </a:prstGeom>
          <a:solidFill>
            <a:srgbClr val="FFC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C000"/>
              </a:solidFill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4131155" y="1447510"/>
            <a:ext cx="4124872" cy="4515141"/>
            <a:chOff x="4131155" y="1447510"/>
            <a:chExt cx="4124872" cy="4515141"/>
          </a:xfrm>
        </p:grpSpPr>
        <p:sp>
          <p:nvSpPr>
            <p:cNvPr id="5" name="ZoneTexte 4"/>
            <p:cNvSpPr txBox="1"/>
            <p:nvPr/>
          </p:nvSpPr>
          <p:spPr>
            <a:xfrm>
              <a:off x="4131155" y="4392991"/>
              <a:ext cx="412487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0" b="1" spc="300" dirty="0" smtClean="0">
                  <a:latin typeface="Freestyle Script" panose="030804020302050B0404" pitchFamily="66" charset="0"/>
                </a:rPr>
                <a:t>Handwriting</a:t>
              </a:r>
              <a:endParaRPr lang="fr-FR" sz="4800" b="1" spc="300" dirty="0" smtClean="0">
                <a:latin typeface="Freestyle Script" panose="030804020302050B0404" pitchFamily="66" charset="0"/>
              </a:endParaRPr>
            </a:p>
            <a:p>
              <a:endParaRPr lang="fr-FR" sz="1600" b="1" spc="300" dirty="0">
                <a:latin typeface="Freestyle Script" panose="030804020302050B0404" pitchFamily="66" charset="0"/>
              </a:endParaRPr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40404">
                    <a:alpha val="5490"/>
                  </a:srgbClr>
                </a:clrFrom>
                <a:clrTo>
                  <a:srgbClr val="040404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9934" y="1447510"/>
              <a:ext cx="3333792" cy="3333792"/>
            </a:xfrm>
            <a:prstGeom prst="rect">
              <a:avLst/>
            </a:prstGeom>
          </p:spPr>
        </p:pic>
      </p:grpSp>
      <p:cxnSp>
        <p:nvCxnSpPr>
          <p:cNvPr id="15" name="Connecteur droit 14"/>
          <p:cNvCxnSpPr/>
          <p:nvPr/>
        </p:nvCxnSpPr>
        <p:spPr>
          <a:xfrm flipH="1">
            <a:off x="914400" y="-202224"/>
            <a:ext cx="6387" cy="1529579"/>
          </a:xfrm>
          <a:prstGeom prst="line">
            <a:avLst/>
          </a:prstGeom>
          <a:ln w="57150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1289503" y="4079028"/>
            <a:ext cx="0" cy="3299468"/>
          </a:xfrm>
          <a:prstGeom prst="line">
            <a:avLst/>
          </a:prstGeom>
          <a:ln w="57150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H="1">
            <a:off x="2024251" y="289037"/>
            <a:ext cx="11304" cy="6038021"/>
          </a:xfrm>
          <a:prstGeom prst="line">
            <a:avLst/>
          </a:prstGeom>
          <a:ln w="57150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3606" y="6107383"/>
            <a:ext cx="1398394" cy="59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711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3547" y="0"/>
            <a:ext cx="12192000" cy="6874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 flipH="1" flipV="1">
            <a:off x="-13107" y="0"/>
            <a:ext cx="427873" cy="6874813"/>
          </a:xfrm>
          <a:prstGeom prst="rect">
            <a:avLst/>
          </a:prstGeom>
          <a:solidFill>
            <a:srgbClr val="FFC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C00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53421" y="2575631"/>
            <a:ext cx="10212551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800" b="1" dirty="0" err="1">
                <a:solidFill>
                  <a:srgbClr val="FFC000"/>
                </a:solidFill>
                <a:latin typeface="Arial Rounded MT Bold" panose="020F0704030504030204" pitchFamily="34" charset="0"/>
              </a:rPr>
              <a:t>l</a:t>
            </a:r>
            <a:r>
              <a:rPr lang="fr-FR" sz="8800" b="1" dirty="0" err="1" smtClean="0">
                <a:solidFill>
                  <a:srgbClr val="FFC000"/>
                </a:solidFill>
                <a:latin typeface="Arial Rounded MT Bold" panose="020F0704030504030204" pitchFamily="34" charset="0"/>
              </a:rPr>
              <a:t>ess</a:t>
            </a:r>
            <a:r>
              <a:rPr lang="fr-FR" sz="8800" b="1" dirty="0" smtClean="0">
                <a:solidFill>
                  <a:srgbClr val="FFC000"/>
                </a:solidFill>
                <a:latin typeface="Arial Rounded MT Bold" panose="020F0704030504030204" pitchFamily="34" charset="0"/>
              </a:rPr>
              <a:t> </a:t>
            </a:r>
            <a:r>
              <a:rPr lang="fr-FR" sz="8800" b="1" dirty="0" smtClean="0">
                <a:solidFill>
                  <a:srgbClr val="FFC000"/>
                </a:solidFill>
                <a:latin typeface="Arial Rounded MT Bold" panose="020F0704030504030204" pitchFamily="34" charset="0"/>
              </a:rPr>
              <a:t>expensive</a:t>
            </a:r>
            <a:endParaRPr lang="fr-FR" sz="5400" b="1" dirty="0" smtClean="0">
              <a:solidFill>
                <a:srgbClr val="FFC000"/>
              </a:solidFill>
              <a:latin typeface="Arial Rounded MT Bold" panose="020F0704030504030204" pitchFamily="34" charset="0"/>
            </a:endParaRPr>
          </a:p>
          <a:p>
            <a:endParaRPr lang="fr-FR" dirty="0"/>
          </a:p>
        </p:txBody>
      </p:sp>
      <p:cxnSp>
        <p:nvCxnSpPr>
          <p:cNvPr id="15" name="Connecteur droit 14"/>
          <p:cNvCxnSpPr/>
          <p:nvPr/>
        </p:nvCxnSpPr>
        <p:spPr>
          <a:xfrm>
            <a:off x="832297" y="716396"/>
            <a:ext cx="0" cy="3299468"/>
          </a:xfrm>
          <a:prstGeom prst="line">
            <a:avLst/>
          </a:prstGeom>
          <a:ln w="57150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H="1">
            <a:off x="1287686" y="-206477"/>
            <a:ext cx="1" cy="2964425"/>
          </a:xfrm>
          <a:prstGeom prst="line">
            <a:avLst/>
          </a:prstGeom>
          <a:ln w="57150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1736688" y="1074481"/>
            <a:ext cx="6387" cy="3720896"/>
          </a:xfrm>
          <a:prstGeom prst="line">
            <a:avLst/>
          </a:prstGeom>
          <a:ln w="57150">
            <a:solidFill>
              <a:srgbClr val="FFC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 flipV="1">
            <a:off x="1736688" y="4689987"/>
            <a:ext cx="4398641" cy="179"/>
          </a:xfrm>
          <a:prstGeom prst="line">
            <a:avLst/>
          </a:prstGeom>
          <a:ln w="57150">
            <a:solidFill>
              <a:srgbClr val="FFC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6126968" y="4014723"/>
            <a:ext cx="8361" cy="675264"/>
          </a:xfrm>
          <a:prstGeom prst="line">
            <a:avLst/>
          </a:prstGeom>
          <a:ln w="57150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3606" y="6107383"/>
            <a:ext cx="1398394" cy="598465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1453421" y="854483"/>
            <a:ext cx="10212551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800" b="1" dirty="0" smtClean="0">
                <a:solidFill>
                  <a:srgbClr val="FFC000"/>
                </a:solidFill>
                <a:latin typeface="Arial Rounded MT Bold" panose="020F0704030504030204" pitchFamily="34" charset="0"/>
              </a:rPr>
              <a:t>90% </a:t>
            </a:r>
            <a:endParaRPr lang="fr-FR" sz="5400" b="1" dirty="0" smtClean="0">
              <a:solidFill>
                <a:srgbClr val="FFC000"/>
              </a:solidFill>
              <a:latin typeface="Arial Rounded MT Bold" panose="020F0704030504030204" pitchFamily="34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6172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0AB350-FF4E-4CF4-BE73-B5EE64A8F7E0}"/>
              </a:ext>
            </a:extLst>
          </p:cNvPr>
          <p:cNvSpPr txBox="1"/>
          <p:nvPr/>
        </p:nvSpPr>
        <p:spPr>
          <a:xfrm>
            <a:off x="2797344" y="3837055"/>
            <a:ext cx="3134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Handwriting-Recognition OCR API </a:t>
            </a:r>
            <a:endParaRPr lang="fr-FR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E70392-AAD6-48E9-9183-15CA65533463}"/>
              </a:ext>
            </a:extLst>
          </p:cNvPr>
          <p:cNvSpPr txBox="1"/>
          <p:nvPr/>
        </p:nvSpPr>
        <p:spPr>
          <a:xfrm>
            <a:off x="3068734" y="2338046"/>
            <a:ext cx="2603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Text-To-Speech</a:t>
            </a:r>
            <a:r>
              <a:rPr lang="en-US" sz="2400" b="1" dirty="0"/>
              <a:t>  </a:t>
            </a:r>
            <a:r>
              <a:rPr lang="en-US" sz="2000" b="1" dirty="0"/>
              <a:t>API</a:t>
            </a:r>
            <a:r>
              <a:rPr lang="en-US" sz="2400" b="1" dirty="0"/>
              <a:t> </a:t>
            </a:r>
            <a:endParaRPr lang="fr-FR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DE2513-2F6D-4EC2-B411-B7B4B6F8D9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95151" y="2155166"/>
            <a:ext cx="3863050" cy="270413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3ACB20C-3E81-4EC1-ACE8-B642FBE6B95B}"/>
              </a:ext>
            </a:extLst>
          </p:cNvPr>
          <p:cNvCxnSpPr>
            <a:cxnSpLocks/>
          </p:cNvCxnSpPr>
          <p:nvPr/>
        </p:nvCxnSpPr>
        <p:spPr>
          <a:xfrm flipH="1">
            <a:off x="7104187" y="2388006"/>
            <a:ext cx="5878" cy="67214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F1B0721-80DA-4EE3-A02E-36F0FD9E3194}"/>
              </a:ext>
            </a:extLst>
          </p:cNvPr>
          <p:cNvSpPr txBox="1"/>
          <p:nvPr/>
        </p:nvSpPr>
        <p:spPr>
          <a:xfrm>
            <a:off x="5898794" y="1714984"/>
            <a:ext cx="28557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Execution</a:t>
            </a:r>
            <a:r>
              <a:rPr lang="en-US" sz="2400" b="1" dirty="0"/>
              <a:t> on </a:t>
            </a:r>
            <a:r>
              <a:rPr lang="en-US" sz="2000" b="1" dirty="0"/>
              <a:t>Raspberry Pi 3’ CPU  </a:t>
            </a:r>
            <a:endParaRPr lang="fr-FR" sz="2400" b="1" dirty="0"/>
          </a:p>
        </p:txBody>
      </p:sp>
      <p:pic>
        <p:nvPicPr>
          <p:cNvPr id="12" name="Picture 2" descr="Image result for pic of writing icon">
            <a:extLst>
              <a:ext uri="{FF2B5EF4-FFF2-40B4-BE49-F238E27FC236}">
                <a16:creationId xmlns:a16="http://schemas.microsoft.com/office/drawing/2014/main" id="{ACB23766-61C1-4795-A292-D43F95B86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20" y="2836619"/>
            <a:ext cx="1037311" cy="103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ross 12">
            <a:extLst>
              <a:ext uri="{FF2B5EF4-FFF2-40B4-BE49-F238E27FC236}">
                <a16:creationId xmlns:a16="http://schemas.microsoft.com/office/drawing/2014/main" id="{2F1275E6-E4F4-4458-A278-4044B746F2DA}"/>
              </a:ext>
            </a:extLst>
          </p:cNvPr>
          <p:cNvSpPr/>
          <p:nvPr/>
        </p:nvSpPr>
        <p:spPr>
          <a:xfrm>
            <a:off x="4009083" y="3081388"/>
            <a:ext cx="711004" cy="619652"/>
          </a:xfrm>
          <a:prstGeom prst="plus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16A979D-2ACD-45A7-BF43-B7D0FEC1650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19812" y="2794725"/>
            <a:ext cx="1636816" cy="11929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0CB3D4-EA59-40D8-96A7-092B73CDA39D}"/>
              </a:ext>
            </a:extLst>
          </p:cNvPr>
          <p:cNvSpPr txBox="1"/>
          <p:nvPr/>
        </p:nvSpPr>
        <p:spPr>
          <a:xfrm>
            <a:off x="571283" y="172929"/>
            <a:ext cx="5168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 Rounded MT Bold" panose="020F0704030504030204" pitchFamily="34" charset="0"/>
                <a:ea typeface="+mj-ea"/>
                <a:cs typeface="+mj-cs"/>
              </a:rPr>
              <a:t>Used</a:t>
            </a:r>
            <a:r>
              <a:rPr lang="en-US" sz="3600" b="1" dirty="0">
                <a:latin typeface="Arial Rounded MT Bold" panose="020F0704030504030204" pitchFamily="34" charset="0"/>
                <a:ea typeface="+mj-ea"/>
                <a:cs typeface="+mj-cs"/>
              </a:rPr>
              <a:t> </a:t>
            </a:r>
            <a:r>
              <a:rPr lang="en-US" sz="3600" dirty="0">
                <a:latin typeface="Arial Rounded MT Bold" panose="020F0704030504030204" pitchFamily="34" charset="0"/>
                <a:ea typeface="+mj-ea"/>
                <a:cs typeface="+mj-cs"/>
              </a:rPr>
              <a:t>technologies</a:t>
            </a:r>
            <a:r>
              <a:rPr lang="en-US" sz="3600" b="1" dirty="0">
                <a:latin typeface="Arial Rounded MT Bold" panose="020F0704030504030204" pitchFamily="34" charset="0"/>
                <a:ea typeface="+mj-ea"/>
                <a:cs typeface="+mj-cs"/>
              </a:rPr>
              <a:t> </a:t>
            </a:r>
            <a:endParaRPr lang="fr-FR" sz="3600" b="1" dirty="0"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15" name="Rectangle 14"/>
          <p:cNvSpPr/>
          <p:nvPr/>
        </p:nvSpPr>
        <p:spPr>
          <a:xfrm flipH="1" flipV="1">
            <a:off x="-13107" y="0"/>
            <a:ext cx="427873" cy="6874813"/>
          </a:xfrm>
          <a:prstGeom prst="rect">
            <a:avLst/>
          </a:prstGeom>
          <a:solidFill>
            <a:srgbClr val="FFC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C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 flipV="1">
            <a:off x="257182" y="831380"/>
            <a:ext cx="5137969" cy="143178"/>
          </a:xfrm>
          <a:prstGeom prst="rect">
            <a:avLst/>
          </a:prstGeom>
          <a:solidFill>
            <a:srgbClr val="FFC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6" name="Groupe 25"/>
          <p:cNvGrpSpPr/>
          <p:nvPr/>
        </p:nvGrpSpPr>
        <p:grpSpPr>
          <a:xfrm>
            <a:off x="1736188" y="1354750"/>
            <a:ext cx="8370918" cy="4206240"/>
            <a:chOff x="1736188" y="1354750"/>
            <a:chExt cx="8370918" cy="4206240"/>
          </a:xfrm>
        </p:grpSpPr>
        <p:sp>
          <p:nvSpPr>
            <p:cNvPr id="14" name="Rectangle 13"/>
            <p:cNvSpPr/>
            <p:nvPr/>
          </p:nvSpPr>
          <p:spPr>
            <a:xfrm>
              <a:off x="2636365" y="1354750"/>
              <a:ext cx="6690462" cy="4206240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" name="Connecteur droit avec flèche 19"/>
            <p:cNvCxnSpPr/>
            <p:nvPr/>
          </p:nvCxnSpPr>
          <p:spPr>
            <a:xfrm flipV="1">
              <a:off x="1736188" y="3391214"/>
              <a:ext cx="787471" cy="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/>
            <p:nvPr/>
          </p:nvCxnSpPr>
          <p:spPr>
            <a:xfrm>
              <a:off x="9326827" y="3355274"/>
              <a:ext cx="780279" cy="2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Imag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3606" y="6107383"/>
            <a:ext cx="1398394" cy="59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1259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5976</TotalTime>
  <Words>329</Words>
  <Application>Microsoft Office PowerPoint</Application>
  <PresentationFormat>Grand écran</PresentationFormat>
  <Paragraphs>135</Paragraphs>
  <Slides>32</Slides>
  <Notes>1</Notes>
  <HiddenSlides>0</HiddenSlides>
  <MMClips>3</MMClips>
  <ScaleCrop>false</ScaleCrop>
  <HeadingPairs>
    <vt:vector size="8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45" baseType="lpstr">
      <vt:lpstr>Agency FB</vt:lpstr>
      <vt:lpstr>Algerian</vt:lpstr>
      <vt:lpstr>Andalus</vt:lpstr>
      <vt:lpstr>Arial</vt:lpstr>
      <vt:lpstr>Arial Black</vt:lpstr>
      <vt:lpstr>Arial Narrow</vt:lpstr>
      <vt:lpstr>Arial Rounded MT Bold</vt:lpstr>
      <vt:lpstr>Berlin Sans FB</vt:lpstr>
      <vt:lpstr>Calibri</vt:lpstr>
      <vt:lpstr>Calibri Light</vt:lpstr>
      <vt:lpstr>Freestyle Script</vt:lpstr>
      <vt:lpstr>Thème Office</vt:lpstr>
      <vt:lpstr>Feuille de calcul Microsoft Excel</vt:lpstr>
      <vt:lpstr>Présentation PowerPoint</vt:lpstr>
      <vt:lpstr>Présentation PowerPoint</vt:lpstr>
      <vt:lpstr>Présentation PowerPoint</vt:lpstr>
      <vt:lpstr>    Solution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Marketing strategy 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Problems</dc:title>
  <dc:creator>Dell</dc:creator>
  <cp:lastModifiedBy>HP</cp:lastModifiedBy>
  <cp:revision>267</cp:revision>
  <dcterms:created xsi:type="dcterms:W3CDTF">2019-10-11T20:51:09Z</dcterms:created>
  <dcterms:modified xsi:type="dcterms:W3CDTF">2020-01-17T14:07:23Z</dcterms:modified>
</cp:coreProperties>
</file>